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D64A128-3885-42F5-9BE1-8E22BF1AC6C3}" type="datetimeFigureOut">
              <a:rPr lang="it-IT" smtClean="0"/>
              <a:t>08/10/2015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8AD5D6-7111-48E5-9035-F31123E34CEF}" type="slidenum">
              <a:rPr lang="it-IT" smtClean="0"/>
              <a:t>‹N›</a:t>
            </a:fld>
            <a:endParaRPr lang="it-IT"/>
          </a:p>
        </p:txBody>
      </p:sp>
    </p:spTree>
    <p:extLst>
      <p:ext uri="{BB962C8B-B14F-4D97-AF65-F5344CB8AC3E}">
        <p14:creationId xmlns:p14="http://schemas.microsoft.com/office/powerpoint/2010/main" val="199910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64A128-3885-42F5-9BE1-8E22BF1AC6C3}" type="datetimeFigureOut">
              <a:rPr lang="it-IT" smtClean="0"/>
              <a:t>08/10/2015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8AD5D6-7111-48E5-9035-F31123E34CEF}" type="slidenum">
              <a:rPr lang="it-IT" smtClean="0"/>
              <a:t>‹N›</a:t>
            </a:fld>
            <a:endParaRPr lang="it-IT"/>
          </a:p>
        </p:txBody>
      </p:sp>
    </p:spTree>
    <p:extLst>
      <p:ext uri="{BB962C8B-B14F-4D97-AF65-F5344CB8AC3E}">
        <p14:creationId xmlns:p14="http://schemas.microsoft.com/office/powerpoint/2010/main" val="3891847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64A128-3885-42F5-9BE1-8E22BF1AC6C3}" type="datetimeFigureOut">
              <a:rPr lang="it-IT" smtClean="0"/>
              <a:t>08/10/2015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8AD5D6-7111-48E5-9035-F31123E34CEF}" type="slidenum">
              <a:rPr lang="it-IT" smtClean="0"/>
              <a:t>‹N›</a:t>
            </a:fld>
            <a:endParaRPr lang="it-IT"/>
          </a:p>
        </p:txBody>
      </p:sp>
    </p:spTree>
    <p:extLst>
      <p:ext uri="{BB962C8B-B14F-4D97-AF65-F5344CB8AC3E}">
        <p14:creationId xmlns:p14="http://schemas.microsoft.com/office/powerpoint/2010/main" val="413967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D64A128-3885-42F5-9BE1-8E22BF1AC6C3}" type="datetimeFigureOut">
              <a:rPr lang="it-IT" smtClean="0"/>
              <a:t>08/10/2015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8AD5D6-7111-48E5-9035-F31123E34CEF}" type="slidenum">
              <a:rPr lang="it-IT" smtClean="0"/>
              <a:t>‹N›</a:t>
            </a:fld>
            <a:endParaRPr lang="it-IT"/>
          </a:p>
        </p:txBody>
      </p:sp>
    </p:spTree>
    <p:extLst>
      <p:ext uri="{BB962C8B-B14F-4D97-AF65-F5344CB8AC3E}">
        <p14:creationId xmlns:p14="http://schemas.microsoft.com/office/powerpoint/2010/main" val="751110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3D64A128-3885-42F5-9BE1-8E22BF1AC6C3}" type="datetimeFigureOut">
              <a:rPr lang="it-IT" smtClean="0"/>
              <a:t>08/10/2015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728AD5D6-7111-48E5-9035-F31123E34CEF}" type="slidenum">
              <a:rPr lang="it-IT" smtClean="0"/>
              <a:t>‹N›</a:t>
            </a:fld>
            <a:endParaRPr lang="it-IT"/>
          </a:p>
        </p:txBody>
      </p:sp>
    </p:spTree>
    <p:extLst>
      <p:ext uri="{BB962C8B-B14F-4D97-AF65-F5344CB8AC3E}">
        <p14:creationId xmlns:p14="http://schemas.microsoft.com/office/powerpoint/2010/main" val="1560213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D64A128-3885-42F5-9BE1-8E22BF1AC6C3}" type="datetimeFigureOut">
              <a:rPr lang="it-IT" smtClean="0"/>
              <a:t>08/10/2015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8AD5D6-7111-48E5-9035-F31123E34CEF}" type="slidenum">
              <a:rPr lang="it-IT" smtClean="0"/>
              <a:t>‹N›</a:t>
            </a:fld>
            <a:endParaRPr lang="it-IT"/>
          </a:p>
        </p:txBody>
      </p:sp>
    </p:spTree>
    <p:extLst>
      <p:ext uri="{BB962C8B-B14F-4D97-AF65-F5344CB8AC3E}">
        <p14:creationId xmlns:p14="http://schemas.microsoft.com/office/powerpoint/2010/main" val="318583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D64A128-3885-42F5-9BE1-8E22BF1AC6C3}" type="datetimeFigureOut">
              <a:rPr lang="it-IT" smtClean="0"/>
              <a:t>08/10/2015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728AD5D6-7111-48E5-9035-F31123E34CEF}" type="slidenum">
              <a:rPr lang="it-IT" smtClean="0"/>
              <a:t>‹N›</a:t>
            </a:fld>
            <a:endParaRPr lang="it-IT"/>
          </a:p>
        </p:txBody>
      </p:sp>
    </p:spTree>
    <p:extLst>
      <p:ext uri="{BB962C8B-B14F-4D97-AF65-F5344CB8AC3E}">
        <p14:creationId xmlns:p14="http://schemas.microsoft.com/office/powerpoint/2010/main" val="971176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3D64A128-3885-42F5-9BE1-8E22BF1AC6C3}" type="datetimeFigureOut">
              <a:rPr lang="it-IT" smtClean="0"/>
              <a:t>08/10/2015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728AD5D6-7111-48E5-9035-F31123E34CEF}" type="slidenum">
              <a:rPr lang="it-IT" smtClean="0"/>
              <a:t>‹N›</a:t>
            </a:fld>
            <a:endParaRPr lang="it-IT"/>
          </a:p>
        </p:txBody>
      </p:sp>
    </p:spTree>
    <p:extLst>
      <p:ext uri="{BB962C8B-B14F-4D97-AF65-F5344CB8AC3E}">
        <p14:creationId xmlns:p14="http://schemas.microsoft.com/office/powerpoint/2010/main" val="4224976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D64A128-3885-42F5-9BE1-8E22BF1AC6C3}" type="datetimeFigureOut">
              <a:rPr lang="it-IT" smtClean="0"/>
              <a:t>08/10/2015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8AD5D6-7111-48E5-9035-F31123E34CEF}" type="slidenum">
              <a:rPr lang="it-IT" smtClean="0"/>
              <a:t>‹N›</a:t>
            </a:fld>
            <a:endParaRPr lang="it-IT"/>
          </a:p>
        </p:txBody>
      </p:sp>
    </p:spTree>
    <p:extLst>
      <p:ext uri="{BB962C8B-B14F-4D97-AF65-F5344CB8AC3E}">
        <p14:creationId xmlns:p14="http://schemas.microsoft.com/office/powerpoint/2010/main" val="218622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64A128-3885-42F5-9BE1-8E22BF1AC6C3}" type="datetimeFigureOut">
              <a:rPr lang="it-IT" smtClean="0"/>
              <a:t>08/10/2015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8AD5D6-7111-48E5-9035-F31123E34CEF}" type="slidenum">
              <a:rPr lang="it-IT" smtClean="0"/>
              <a:t>‹N›</a:t>
            </a:fld>
            <a:endParaRPr lang="it-IT"/>
          </a:p>
        </p:txBody>
      </p:sp>
    </p:spTree>
    <p:extLst>
      <p:ext uri="{BB962C8B-B14F-4D97-AF65-F5344CB8AC3E}">
        <p14:creationId xmlns:p14="http://schemas.microsoft.com/office/powerpoint/2010/main" val="441956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3D64A128-3885-42F5-9BE1-8E22BF1AC6C3}" type="datetimeFigureOut">
              <a:rPr lang="it-IT" smtClean="0"/>
              <a:t>08/10/2015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728AD5D6-7111-48E5-9035-F31123E34CEF}" type="slidenum">
              <a:rPr lang="it-IT" smtClean="0"/>
              <a:t>‹N›</a:t>
            </a:fld>
            <a:endParaRPr lang="it-IT"/>
          </a:p>
        </p:txBody>
      </p:sp>
    </p:spTree>
    <p:extLst>
      <p:ext uri="{BB962C8B-B14F-4D97-AF65-F5344CB8AC3E}">
        <p14:creationId xmlns:p14="http://schemas.microsoft.com/office/powerpoint/2010/main" val="254560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4A128-3885-42F5-9BE1-8E22BF1AC6C3}" type="datetimeFigureOut">
              <a:rPr lang="it-IT" smtClean="0"/>
              <a:t>08/10/2015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8AD5D6-7111-48E5-9035-F31123E34CEF}" type="slidenum">
              <a:rPr lang="it-IT" smtClean="0"/>
              <a:t>‹N›</a:t>
            </a:fld>
            <a:endParaRPr lang="it-IT"/>
          </a:p>
        </p:txBody>
      </p:sp>
    </p:spTree>
    <p:extLst>
      <p:ext uri="{BB962C8B-B14F-4D97-AF65-F5344CB8AC3E}">
        <p14:creationId xmlns:p14="http://schemas.microsoft.com/office/powerpoint/2010/main" val="239938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33848" y="1300766"/>
            <a:ext cx="9144000" cy="1230402"/>
          </a:xfrm>
        </p:spPr>
        <p:txBody>
          <a:bodyPr>
            <a:normAutofit/>
          </a:bodyPr>
          <a:lstStyle/>
          <a:p>
            <a:r>
              <a:rPr lang="it-IT" sz="8000" dirty="0" smtClean="0">
                <a:solidFill>
                  <a:srgbClr val="FF0000"/>
                </a:solidFill>
              </a:rPr>
              <a:t>Federazione russa</a:t>
            </a:r>
            <a:endParaRPr lang="it-IT" sz="8000" dirty="0">
              <a:solidFill>
                <a:srgbClr val="FF0000"/>
              </a:solidFill>
            </a:endParaRPr>
          </a:p>
        </p:txBody>
      </p:sp>
      <p:pic>
        <p:nvPicPr>
          <p:cNvPr id="3" name="Immagine 2"/>
          <p:cNvPicPr>
            <a:picLocks noChangeAspect="1"/>
          </p:cNvPicPr>
          <p:nvPr/>
        </p:nvPicPr>
        <p:blipFill>
          <a:blip r:embed="rId2"/>
          <a:stretch>
            <a:fillRect/>
          </a:stretch>
        </p:blipFill>
        <p:spPr>
          <a:xfrm>
            <a:off x="3179405" y="2956171"/>
            <a:ext cx="5652886" cy="2826443"/>
          </a:xfrm>
          <a:prstGeom prst="rect">
            <a:avLst/>
          </a:prstGeom>
        </p:spPr>
      </p:pic>
    </p:spTree>
    <p:extLst>
      <p:ext uri="{BB962C8B-B14F-4D97-AF65-F5344CB8AC3E}">
        <p14:creationId xmlns:p14="http://schemas.microsoft.com/office/powerpoint/2010/main" val="194953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66841"/>
          </a:xfrm>
        </p:spPr>
        <p:txBody>
          <a:bodyPr>
            <a:normAutofit/>
          </a:bodyPr>
          <a:lstStyle/>
          <a:p>
            <a:pPr algn="ctr"/>
            <a:r>
              <a:rPr lang="it-IT" sz="2800" dirty="0" smtClean="0">
                <a:latin typeface="Comic Sans MS" panose="030F0702030302020204" pitchFamily="66" charset="0"/>
              </a:rPr>
              <a:t>Fonti di Energia</a:t>
            </a:r>
            <a:endParaRPr lang="it-IT" sz="2800" dirty="0">
              <a:latin typeface="Comic Sans MS" panose="030F0702030302020204" pitchFamily="66" charset="0"/>
            </a:endParaRPr>
          </a:p>
        </p:txBody>
      </p:sp>
      <p:sp>
        <p:nvSpPr>
          <p:cNvPr id="3" name="Segnaposto contenuto 2"/>
          <p:cNvSpPr>
            <a:spLocks noGrp="1"/>
          </p:cNvSpPr>
          <p:nvPr>
            <p:ph idx="1"/>
          </p:nvPr>
        </p:nvSpPr>
        <p:spPr>
          <a:xfrm>
            <a:off x="838200" y="1136469"/>
            <a:ext cx="10515600" cy="5040494"/>
          </a:xfrm>
        </p:spPr>
        <p:txBody>
          <a:bodyPr>
            <a:noAutofit/>
          </a:bodyPr>
          <a:lstStyle/>
          <a:p>
            <a:r>
              <a:rPr lang="it-IT" sz="2400" dirty="0" smtClean="0">
                <a:latin typeface="Comic Sans MS" panose="030F0702030302020204" pitchFamily="66" charset="0"/>
              </a:rPr>
              <a:t>La Russia </a:t>
            </a:r>
            <a:r>
              <a:rPr lang="it-IT" sz="2400" dirty="0">
                <a:latin typeface="Comic Sans MS" panose="030F0702030302020204" pitchFamily="66" charset="0"/>
              </a:rPr>
              <a:t>è </a:t>
            </a:r>
            <a:r>
              <a:rPr lang="it-IT" sz="2400" dirty="0" smtClean="0">
                <a:latin typeface="Comic Sans MS" panose="030F0702030302020204" pitchFamily="66" charset="0"/>
              </a:rPr>
              <a:t>una </a:t>
            </a:r>
            <a:r>
              <a:rPr lang="it-IT" sz="2400" dirty="0">
                <a:latin typeface="Comic Sans MS" panose="030F0702030302020204" pitchFamily="66" charset="0"/>
              </a:rPr>
              <a:t>superpotenza </a:t>
            </a:r>
            <a:r>
              <a:rPr lang="it-IT" sz="2400" dirty="0" smtClean="0">
                <a:latin typeface="Comic Sans MS" panose="030F0702030302020204" pitchFamily="66" charset="0"/>
              </a:rPr>
              <a:t>energetica e infatti possiede: </a:t>
            </a:r>
          </a:p>
          <a:p>
            <a:pPr lvl="1"/>
            <a:r>
              <a:rPr lang="it-IT" dirty="0" smtClean="0">
                <a:latin typeface="Comic Sans MS" panose="030F0702030302020204" pitchFamily="66" charset="0"/>
              </a:rPr>
              <a:t>le </a:t>
            </a:r>
            <a:r>
              <a:rPr lang="it-IT" dirty="0">
                <a:latin typeface="Comic Sans MS" panose="030F0702030302020204" pitchFamily="66" charset="0"/>
              </a:rPr>
              <a:t>maggiori riserve mondiali di </a:t>
            </a:r>
            <a:r>
              <a:rPr lang="it-IT" dirty="0">
                <a:solidFill>
                  <a:srgbClr val="FF0000"/>
                </a:solidFill>
                <a:latin typeface="Comic Sans MS" panose="030F0702030302020204" pitchFamily="66" charset="0"/>
              </a:rPr>
              <a:t>gas </a:t>
            </a:r>
            <a:r>
              <a:rPr lang="it-IT" dirty="0" smtClean="0">
                <a:solidFill>
                  <a:srgbClr val="FF0000"/>
                </a:solidFill>
                <a:latin typeface="Comic Sans MS" panose="030F0702030302020204" pitchFamily="66" charset="0"/>
              </a:rPr>
              <a:t>naturale</a:t>
            </a:r>
            <a:r>
              <a:rPr lang="it-IT" dirty="0" smtClean="0">
                <a:latin typeface="Comic Sans MS" panose="030F0702030302020204" pitchFamily="66" charset="0"/>
              </a:rPr>
              <a:t>;</a:t>
            </a:r>
          </a:p>
          <a:p>
            <a:pPr lvl="1"/>
            <a:r>
              <a:rPr lang="it-IT" dirty="0" smtClean="0">
                <a:latin typeface="Comic Sans MS" panose="030F0702030302020204" pitchFamily="66" charset="0"/>
              </a:rPr>
              <a:t>le </a:t>
            </a:r>
            <a:r>
              <a:rPr lang="it-IT" dirty="0">
                <a:latin typeface="Comic Sans MS" panose="030F0702030302020204" pitchFamily="66" charset="0"/>
              </a:rPr>
              <a:t>ottave più grandi riserve di </a:t>
            </a:r>
            <a:r>
              <a:rPr lang="it-IT" dirty="0" smtClean="0">
                <a:solidFill>
                  <a:srgbClr val="FF0000"/>
                </a:solidFill>
                <a:latin typeface="Comic Sans MS" panose="030F0702030302020204" pitchFamily="66" charset="0"/>
              </a:rPr>
              <a:t>petrolio</a:t>
            </a:r>
            <a:r>
              <a:rPr lang="it-IT" dirty="0" smtClean="0">
                <a:latin typeface="Comic Sans MS" panose="030F0702030302020204" pitchFamily="66" charset="0"/>
              </a:rPr>
              <a:t>;</a:t>
            </a:r>
          </a:p>
          <a:p>
            <a:pPr lvl="1"/>
            <a:r>
              <a:rPr lang="it-IT" dirty="0" smtClean="0">
                <a:latin typeface="Comic Sans MS" panose="030F0702030302020204" pitchFamily="66" charset="0"/>
              </a:rPr>
              <a:t>la </a:t>
            </a:r>
            <a:r>
              <a:rPr lang="it-IT" dirty="0">
                <a:latin typeface="Comic Sans MS" panose="030F0702030302020204" pitchFamily="66" charset="0"/>
              </a:rPr>
              <a:t>seconda più grande </a:t>
            </a:r>
            <a:r>
              <a:rPr lang="it-IT" dirty="0" smtClean="0">
                <a:latin typeface="Comic Sans MS" panose="030F0702030302020204" pitchFamily="66" charset="0"/>
              </a:rPr>
              <a:t>riserva di </a:t>
            </a:r>
            <a:r>
              <a:rPr lang="it-IT" dirty="0" smtClean="0">
                <a:solidFill>
                  <a:srgbClr val="FF0000"/>
                </a:solidFill>
                <a:latin typeface="Comic Sans MS" panose="030F0702030302020204" pitchFamily="66" charset="0"/>
              </a:rPr>
              <a:t>carbone</a:t>
            </a:r>
            <a:r>
              <a:rPr lang="it-IT" dirty="0" smtClean="0">
                <a:latin typeface="Comic Sans MS" panose="030F0702030302020204" pitchFamily="66" charset="0"/>
              </a:rPr>
              <a:t>.</a:t>
            </a:r>
          </a:p>
          <a:p>
            <a:pPr algn="just"/>
            <a:r>
              <a:rPr lang="it-IT" sz="2400" dirty="0" smtClean="0">
                <a:latin typeface="Comic Sans MS" panose="030F0702030302020204" pitchFamily="66" charset="0"/>
              </a:rPr>
              <a:t>La </a:t>
            </a:r>
            <a:r>
              <a:rPr lang="it-IT" sz="2400" dirty="0">
                <a:latin typeface="Comic Sans MS" panose="030F0702030302020204" pitchFamily="66" charset="0"/>
              </a:rPr>
              <a:t>Russia è il principale esportatore mondiale di gas </a:t>
            </a:r>
            <a:r>
              <a:rPr lang="it-IT" sz="2400" dirty="0" smtClean="0">
                <a:latin typeface="Comic Sans MS" panose="030F0702030302020204" pitchFamily="66" charset="0"/>
              </a:rPr>
              <a:t>naturale e </a:t>
            </a:r>
            <a:r>
              <a:rPr lang="it-IT" sz="2400" dirty="0">
                <a:latin typeface="Comic Sans MS" panose="030F0702030302020204" pitchFamily="66" charset="0"/>
              </a:rPr>
              <a:t>il secondo più </a:t>
            </a:r>
            <a:r>
              <a:rPr lang="it-IT" sz="2400" dirty="0" smtClean="0">
                <a:latin typeface="Comic Sans MS" panose="030F0702030302020204" pitchFamily="66" charset="0"/>
              </a:rPr>
              <a:t>grande </a:t>
            </a:r>
            <a:r>
              <a:rPr lang="it-IT" sz="2400" dirty="0">
                <a:latin typeface="Comic Sans MS" panose="030F0702030302020204" pitchFamily="66" charset="0"/>
              </a:rPr>
              <a:t>produttore</a:t>
            </a:r>
            <a:r>
              <a:rPr lang="it-IT" sz="2400" dirty="0" smtClean="0">
                <a:latin typeface="Comic Sans MS" panose="030F0702030302020204" pitchFamily="66" charset="0"/>
              </a:rPr>
              <a:t>. Dal 2014 è iniziata una stretta collaborazione con la Cina, che prevede sia l’esportazione di gas sia la costruzione di un gasdotto.</a:t>
            </a:r>
          </a:p>
          <a:p>
            <a:pPr algn="just"/>
            <a:r>
              <a:rPr lang="it-IT" sz="2400" dirty="0">
                <a:latin typeface="Comic Sans MS" panose="030F0702030302020204" pitchFamily="66" charset="0"/>
              </a:rPr>
              <a:t>La Russia è il terzo più grande produttore di </a:t>
            </a:r>
            <a:r>
              <a:rPr lang="it-IT" sz="2400" dirty="0">
                <a:solidFill>
                  <a:srgbClr val="FF0000"/>
                </a:solidFill>
                <a:latin typeface="Comic Sans MS" panose="030F0702030302020204" pitchFamily="66" charset="0"/>
              </a:rPr>
              <a:t>energia elettrica </a:t>
            </a:r>
            <a:r>
              <a:rPr lang="it-IT" sz="2400" dirty="0">
                <a:latin typeface="Comic Sans MS" panose="030F0702030302020204" pitchFamily="66" charset="0"/>
              </a:rPr>
              <a:t>di tutto il </a:t>
            </a:r>
            <a:r>
              <a:rPr lang="it-IT" sz="2400" dirty="0" smtClean="0">
                <a:latin typeface="Comic Sans MS" panose="030F0702030302020204" pitchFamily="66" charset="0"/>
              </a:rPr>
              <a:t>mondo </a:t>
            </a:r>
            <a:r>
              <a:rPr lang="it-IT" sz="2400" dirty="0">
                <a:latin typeface="Comic Sans MS" panose="030F0702030302020204" pitchFamily="66" charset="0"/>
              </a:rPr>
              <a:t>e il 5° più grande da </a:t>
            </a:r>
            <a:r>
              <a:rPr lang="it-IT" sz="2400" dirty="0">
                <a:solidFill>
                  <a:srgbClr val="FF0000"/>
                </a:solidFill>
                <a:latin typeface="Comic Sans MS" panose="030F0702030302020204" pitchFamily="66" charset="0"/>
              </a:rPr>
              <a:t>fonti rinnovabili</a:t>
            </a:r>
            <a:r>
              <a:rPr lang="it-IT" sz="2400" dirty="0">
                <a:latin typeface="Comic Sans MS" panose="030F0702030302020204" pitchFamily="66" charset="0"/>
              </a:rPr>
              <a:t>, il secondo per la produzione </a:t>
            </a:r>
            <a:r>
              <a:rPr lang="it-IT" sz="2400" dirty="0" smtClean="0">
                <a:solidFill>
                  <a:srgbClr val="FF0000"/>
                </a:solidFill>
                <a:latin typeface="Comic Sans MS" panose="030F0702030302020204" pitchFamily="66" charset="0"/>
              </a:rPr>
              <a:t>idroelettrica</a:t>
            </a:r>
            <a:r>
              <a:rPr lang="it-IT" sz="2400" dirty="0" smtClean="0">
                <a:latin typeface="Comic Sans MS" panose="030F0702030302020204" pitchFamily="66" charset="0"/>
              </a:rPr>
              <a:t>; non è ancora sfruttato l’enorme potenziale della Siberia.</a:t>
            </a:r>
          </a:p>
          <a:p>
            <a:pPr algn="just"/>
            <a:r>
              <a:rPr lang="it-IT" sz="2400" dirty="0">
                <a:latin typeface="Comic Sans MS" panose="030F0702030302020204" pitchFamily="66" charset="0"/>
              </a:rPr>
              <a:t>La Russia è stata il primo paese a sviluppare </a:t>
            </a:r>
            <a:r>
              <a:rPr lang="it-IT" sz="2400" dirty="0">
                <a:solidFill>
                  <a:srgbClr val="FF0000"/>
                </a:solidFill>
                <a:latin typeface="Comic Sans MS" panose="030F0702030302020204" pitchFamily="66" charset="0"/>
              </a:rPr>
              <a:t>energia nucleare </a:t>
            </a:r>
            <a:r>
              <a:rPr lang="it-IT" sz="2400" dirty="0">
                <a:latin typeface="Comic Sans MS" panose="030F0702030302020204" pitchFamily="66" charset="0"/>
              </a:rPr>
              <a:t>per scopi civili e a costruire la prima centrale nucleare del </a:t>
            </a:r>
            <a:r>
              <a:rPr lang="it-IT" sz="2400" dirty="0" smtClean="0">
                <a:latin typeface="Comic Sans MS" panose="030F0702030302020204" pitchFamily="66" charset="0"/>
              </a:rPr>
              <a:t>mondo.</a:t>
            </a:r>
            <a:endParaRPr lang="it-IT" sz="2400" dirty="0">
              <a:latin typeface="Comic Sans MS" panose="030F0702030302020204" pitchFamily="66" charset="0"/>
            </a:endParaRPr>
          </a:p>
        </p:txBody>
      </p:sp>
    </p:spTree>
    <p:extLst>
      <p:ext uri="{BB962C8B-B14F-4D97-AF65-F5344CB8AC3E}">
        <p14:creationId xmlns:p14="http://schemas.microsoft.com/office/powerpoint/2010/main" val="1223481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3074" name="Picture 2" descr="https://casettionline.files.wordpress.com/2014/05/russia-4.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926" y="365125"/>
            <a:ext cx="11447583" cy="604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891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19091"/>
          </a:xfrm>
        </p:spPr>
        <p:txBody>
          <a:bodyPr>
            <a:normAutofit/>
          </a:bodyPr>
          <a:lstStyle/>
          <a:p>
            <a:pPr algn="ctr"/>
            <a:r>
              <a:rPr lang="it-IT" sz="2800" dirty="0" smtClean="0">
                <a:latin typeface="Comic Sans MS" panose="030F0702030302020204" pitchFamily="66" charset="0"/>
              </a:rPr>
              <a:t>Industria</a:t>
            </a:r>
            <a:endParaRPr lang="it-IT" sz="2800" dirty="0">
              <a:latin typeface="Comic Sans MS" panose="030F0702030302020204" pitchFamily="66" charset="0"/>
            </a:endParaRPr>
          </a:p>
        </p:txBody>
      </p:sp>
      <p:sp>
        <p:nvSpPr>
          <p:cNvPr id="3" name="Segnaposto contenuto 2"/>
          <p:cNvSpPr>
            <a:spLocks noGrp="1"/>
          </p:cNvSpPr>
          <p:nvPr>
            <p:ph idx="1"/>
          </p:nvPr>
        </p:nvSpPr>
        <p:spPr>
          <a:xfrm>
            <a:off x="838200" y="966650"/>
            <a:ext cx="10515600" cy="5734595"/>
          </a:xfrm>
        </p:spPr>
        <p:txBody>
          <a:bodyPr>
            <a:normAutofit/>
          </a:bodyPr>
          <a:lstStyle/>
          <a:p>
            <a:r>
              <a:rPr lang="it-IT" dirty="0" smtClean="0">
                <a:latin typeface="Comic Sans MS" panose="030F0702030302020204" pitchFamily="66" charset="0"/>
              </a:rPr>
              <a:t>L’industria russa è in gran parte legata al </a:t>
            </a:r>
            <a:r>
              <a:rPr lang="it-IT" dirty="0" smtClean="0">
                <a:solidFill>
                  <a:srgbClr val="FF0000"/>
                </a:solidFill>
                <a:latin typeface="Comic Sans MS" panose="030F0702030302020204" pitchFamily="66" charset="0"/>
              </a:rPr>
              <a:t>settore minerario </a:t>
            </a:r>
            <a:r>
              <a:rPr lang="it-IT" dirty="0" smtClean="0">
                <a:latin typeface="Comic Sans MS" panose="030F0702030302020204" pitchFamily="66" charset="0"/>
              </a:rPr>
              <a:t>e ai </a:t>
            </a:r>
            <a:r>
              <a:rPr lang="it-IT" dirty="0" smtClean="0">
                <a:solidFill>
                  <a:srgbClr val="FF0000"/>
                </a:solidFill>
                <a:latin typeface="Comic Sans MS" panose="030F0702030302020204" pitchFamily="66" charset="0"/>
              </a:rPr>
              <a:t>trasporti</a:t>
            </a:r>
            <a:r>
              <a:rPr lang="it-IT" dirty="0" smtClean="0">
                <a:latin typeface="Comic Sans MS" panose="030F0702030302020204" pitchFamily="66" charset="0"/>
              </a:rPr>
              <a:t>.</a:t>
            </a:r>
          </a:p>
          <a:p>
            <a:r>
              <a:rPr lang="it-IT" dirty="0" smtClean="0">
                <a:latin typeface="Comic Sans MS" panose="030F0702030302020204" pitchFamily="66" charset="0"/>
              </a:rPr>
              <a:t>In forte crescita è il settore </a:t>
            </a:r>
            <a:r>
              <a:rPr lang="it-IT" dirty="0" smtClean="0">
                <a:solidFill>
                  <a:srgbClr val="FF0000"/>
                </a:solidFill>
                <a:latin typeface="Comic Sans MS" panose="030F0702030302020204" pitchFamily="66" charset="0"/>
              </a:rPr>
              <a:t>manifatturiero</a:t>
            </a:r>
            <a:r>
              <a:rPr lang="it-IT" dirty="0" smtClean="0">
                <a:latin typeface="Comic Sans MS" panose="030F0702030302020204" pitchFamily="66" charset="0"/>
              </a:rPr>
              <a:t>:</a:t>
            </a:r>
          </a:p>
          <a:p>
            <a:pPr lvl="1"/>
            <a:r>
              <a:rPr lang="it-IT" dirty="0" smtClean="0">
                <a:latin typeface="Comic Sans MS" panose="030F0702030302020204" pitchFamily="66" charset="0"/>
              </a:rPr>
              <a:t>È il secondo produttore al mondo di </a:t>
            </a:r>
            <a:r>
              <a:rPr lang="it-IT" dirty="0" smtClean="0">
                <a:solidFill>
                  <a:srgbClr val="FF0000"/>
                </a:solidFill>
                <a:latin typeface="Comic Sans MS" panose="030F0702030302020204" pitchFamily="66" charset="0"/>
              </a:rPr>
              <a:t>armi</a:t>
            </a:r>
            <a:r>
              <a:rPr lang="it-IT" dirty="0" smtClean="0">
                <a:latin typeface="Comic Sans MS" panose="030F0702030302020204" pitchFamily="66" charset="0"/>
              </a:rPr>
              <a:t>, dopo gli Usa (</a:t>
            </a:r>
            <a:r>
              <a:rPr lang="it-IT" dirty="0">
                <a:latin typeface="Comic Sans MS" panose="030F0702030302020204" pitchFamily="66" charset="0"/>
              </a:rPr>
              <a:t>aerei militari, sistemi di </a:t>
            </a:r>
            <a:r>
              <a:rPr lang="it-IT" dirty="0">
                <a:solidFill>
                  <a:srgbClr val="FF0000"/>
                </a:solidFill>
                <a:latin typeface="Comic Sans MS" panose="030F0702030302020204" pitchFamily="66" charset="0"/>
              </a:rPr>
              <a:t>difesa</a:t>
            </a:r>
            <a:r>
              <a:rPr lang="it-IT" dirty="0">
                <a:latin typeface="Comic Sans MS" panose="030F0702030302020204" pitchFamily="66" charset="0"/>
              </a:rPr>
              <a:t> aerea, elicotteri, carri armati e veicoli terrestri </a:t>
            </a:r>
            <a:r>
              <a:rPr lang="it-IT" dirty="0" smtClean="0">
                <a:latin typeface="Comic Sans MS" panose="030F0702030302020204" pitchFamily="66" charset="0"/>
              </a:rPr>
              <a:t>militari);</a:t>
            </a:r>
          </a:p>
          <a:p>
            <a:pPr lvl="1"/>
            <a:r>
              <a:rPr lang="it-IT" dirty="0" smtClean="0">
                <a:latin typeface="Comic Sans MS" panose="030F0702030302020204" pitchFamily="66" charset="0"/>
              </a:rPr>
              <a:t>Spicca per </a:t>
            </a:r>
            <a:r>
              <a:rPr lang="it-IT" dirty="0">
                <a:latin typeface="Comic Sans MS" panose="030F0702030302020204" pitchFamily="66" charset="0"/>
              </a:rPr>
              <a:t>la produzione di aeromobili e </a:t>
            </a:r>
            <a:r>
              <a:rPr lang="it-IT" dirty="0">
                <a:solidFill>
                  <a:srgbClr val="FF0000"/>
                </a:solidFill>
                <a:latin typeface="Comic Sans MS" panose="030F0702030302020204" pitchFamily="66" charset="0"/>
              </a:rPr>
              <a:t>mezzi </a:t>
            </a:r>
            <a:r>
              <a:rPr lang="it-IT" dirty="0" smtClean="0">
                <a:solidFill>
                  <a:srgbClr val="FF0000"/>
                </a:solidFill>
                <a:latin typeface="Comic Sans MS" panose="030F0702030302020204" pitchFamily="66" charset="0"/>
              </a:rPr>
              <a:t>spaziali</a:t>
            </a:r>
            <a:r>
              <a:rPr lang="it-IT" dirty="0" smtClean="0">
                <a:latin typeface="Comic Sans MS" panose="030F0702030302020204" pitchFamily="66" charset="0"/>
              </a:rPr>
              <a:t>;</a:t>
            </a:r>
          </a:p>
          <a:p>
            <a:pPr lvl="1"/>
            <a:r>
              <a:rPr lang="it-IT" dirty="0" smtClean="0">
                <a:latin typeface="Comic Sans MS" panose="030F0702030302020204" pitchFamily="66" charset="0"/>
              </a:rPr>
              <a:t>Sta potenziando l’industria </a:t>
            </a:r>
            <a:r>
              <a:rPr lang="it-IT" dirty="0" smtClean="0">
                <a:solidFill>
                  <a:srgbClr val="FF0000"/>
                </a:solidFill>
                <a:latin typeface="Comic Sans MS" panose="030F0702030302020204" pitchFamily="66" charset="0"/>
              </a:rPr>
              <a:t>elettrica</a:t>
            </a:r>
            <a:r>
              <a:rPr lang="it-IT" dirty="0" smtClean="0">
                <a:latin typeface="Comic Sans MS" panose="030F0702030302020204" pitchFamily="66" charset="0"/>
              </a:rPr>
              <a:t> e </a:t>
            </a:r>
            <a:r>
              <a:rPr lang="it-IT" dirty="0" err="1" smtClean="0">
                <a:solidFill>
                  <a:srgbClr val="FF0000"/>
                </a:solidFill>
                <a:latin typeface="Comic Sans MS" panose="030F0702030302020204" pitchFamily="66" charset="0"/>
              </a:rPr>
              <a:t>microelettrica</a:t>
            </a:r>
            <a:r>
              <a:rPr lang="it-IT" dirty="0" smtClean="0">
                <a:latin typeface="Comic Sans MS" panose="030F0702030302020204" pitchFamily="66" charset="0"/>
              </a:rPr>
              <a:t>;</a:t>
            </a:r>
          </a:p>
          <a:p>
            <a:pPr lvl="1"/>
            <a:r>
              <a:rPr lang="it-IT" dirty="0" smtClean="0">
                <a:latin typeface="Comic Sans MS" panose="030F0702030302020204" pitchFamily="66" charset="0"/>
              </a:rPr>
              <a:t>Ha aumentato la produzione </a:t>
            </a:r>
            <a:r>
              <a:rPr lang="it-IT" dirty="0" smtClean="0">
                <a:solidFill>
                  <a:srgbClr val="FF0000"/>
                </a:solidFill>
                <a:latin typeface="Comic Sans MS" panose="030F0702030302020204" pitchFamily="66" charset="0"/>
              </a:rPr>
              <a:t>automobilistica</a:t>
            </a:r>
            <a:r>
              <a:rPr lang="it-IT" dirty="0" smtClean="0">
                <a:latin typeface="Comic Sans MS" panose="030F0702030302020204" pitchFamily="66" charset="0"/>
              </a:rPr>
              <a:t>.</a:t>
            </a:r>
          </a:p>
          <a:p>
            <a:r>
              <a:rPr lang="it-IT" dirty="0" smtClean="0">
                <a:latin typeface="Comic Sans MS" panose="030F0702030302020204" pitchFamily="66" charset="0"/>
              </a:rPr>
              <a:t>Il settore dei trasporti è molto sviluppato:</a:t>
            </a:r>
          </a:p>
          <a:p>
            <a:pPr lvl="1"/>
            <a:r>
              <a:rPr lang="it-IT" dirty="0" smtClean="0">
                <a:latin typeface="Comic Sans MS" panose="030F0702030302020204" pitchFamily="66" charset="0"/>
              </a:rPr>
              <a:t>La </a:t>
            </a:r>
            <a:r>
              <a:rPr lang="it-IT" dirty="0" smtClean="0">
                <a:solidFill>
                  <a:srgbClr val="FF0000"/>
                </a:solidFill>
                <a:latin typeface="Comic Sans MS" panose="030F0702030302020204" pitchFamily="66" charset="0"/>
              </a:rPr>
              <a:t>rete ferroviaria </a:t>
            </a:r>
            <a:r>
              <a:rPr lang="it-IT" dirty="0" smtClean="0">
                <a:latin typeface="Comic Sans MS" panose="030F0702030302020204" pitchFamily="66" charset="0"/>
              </a:rPr>
              <a:t>è seconda solo a quella statunitense.</a:t>
            </a:r>
          </a:p>
          <a:p>
            <a:pPr lvl="1"/>
            <a:r>
              <a:rPr lang="it-IT" dirty="0" smtClean="0">
                <a:latin typeface="Comic Sans MS" panose="030F0702030302020204" pitchFamily="66" charset="0"/>
              </a:rPr>
              <a:t>Molto sviluppato è il </a:t>
            </a:r>
            <a:r>
              <a:rPr lang="it-IT" dirty="0" smtClean="0">
                <a:solidFill>
                  <a:srgbClr val="FF0000"/>
                </a:solidFill>
                <a:latin typeface="Comic Sans MS" panose="030F0702030302020204" pitchFamily="66" charset="0"/>
              </a:rPr>
              <a:t>trasporto marittimo </a:t>
            </a:r>
            <a:r>
              <a:rPr lang="it-IT" dirty="0" smtClean="0">
                <a:latin typeface="Comic Sans MS" panose="030F0702030302020204" pitchFamily="66" charset="0"/>
              </a:rPr>
              <a:t>su fiumi e laghi. Mosca è detta la città dei cinque mari.</a:t>
            </a:r>
          </a:p>
          <a:p>
            <a:pPr lvl="1"/>
            <a:r>
              <a:rPr lang="it-IT" dirty="0" smtClean="0">
                <a:latin typeface="Comic Sans MS" panose="030F0702030302020204" pitchFamily="66" charset="0"/>
              </a:rPr>
              <a:t>Più arretrato il sistema stradale asfaltato.</a:t>
            </a:r>
          </a:p>
          <a:p>
            <a:pPr lvl="1"/>
            <a:endParaRPr lang="it-IT" dirty="0" smtClean="0">
              <a:latin typeface="Comic Sans MS" panose="030F0702030302020204" pitchFamily="66" charset="0"/>
            </a:endParaRPr>
          </a:p>
        </p:txBody>
      </p:sp>
    </p:spTree>
    <p:extLst>
      <p:ext uri="{BB962C8B-B14F-4D97-AF65-F5344CB8AC3E}">
        <p14:creationId xmlns:p14="http://schemas.microsoft.com/office/powerpoint/2010/main" val="4281176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27652"/>
          </a:xfrm>
        </p:spPr>
        <p:txBody>
          <a:bodyPr>
            <a:normAutofit/>
          </a:bodyPr>
          <a:lstStyle/>
          <a:p>
            <a:pPr algn="ctr"/>
            <a:r>
              <a:rPr lang="it-IT" sz="2800" dirty="0" smtClean="0">
                <a:latin typeface="Comic Sans MS" panose="030F0702030302020204" pitchFamily="66" charset="0"/>
              </a:rPr>
              <a:t>Esplorazione dello spazio</a:t>
            </a:r>
            <a:endParaRPr lang="it-IT" sz="2800" dirty="0">
              <a:latin typeface="Comic Sans MS" panose="030F0702030302020204" pitchFamily="66" charset="0"/>
            </a:endParaRPr>
          </a:p>
        </p:txBody>
      </p:sp>
      <p:sp>
        <p:nvSpPr>
          <p:cNvPr id="3" name="Segnaposto contenuto 2"/>
          <p:cNvSpPr>
            <a:spLocks noGrp="1"/>
          </p:cNvSpPr>
          <p:nvPr>
            <p:ph idx="1"/>
          </p:nvPr>
        </p:nvSpPr>
        <p:spPr>
          <a:xfrm>
            <a:off x="838200" y="1227909"/>
            <a:ext cx="10515600" cy="5630091"/>
          </a:xfrm>
        </p:spPr>
        <p:txBody>
          <a:bodyPr>
            <a:normAutofit/>
          </a:bodyPr>
          <a:lstStyle/>
          <a:p>
            <a:pPr algn="just"/>
            <a:r>
              <a:rPr lang="it-IT" sz="2400" dirty="0">
                <a:latin typeface="Comic Sans MS" panose="030F0702030302020204" pitchFamily="66" charset="0"/>
              </a:rPr>
              <a:t>Nel 1957 è stato lanciato il primo satellite artificiale in orbita intorno alla Terra, lo </a:t>
            </a:r>
            <a:r>
              <a:rPr lang="it-IT" sz="2400" dirty="0">
                <a:solidFill>
                  <a:srgbClr val="FF0000"/>
                </a:solidFill>
                <a:latin typeface="Comic Sans MS" panose="030F0702030302020204" pitchFamily="66" charset="0"/>
              </a:rPr>
              <a:t>Sputnik 1</a:t>
            </a:r>
            <a:r>
              <a:rPr lang="it-IT" sz="2400" dirty="0">
                <a:latin typeface="Comic Sans MS" panose="030F0702030302020204" pitchFamily="66" charset="0"/>
              </a:rPr>
              <a:t>, mentre nel 1961 il primo uomo a viaggiare nello spazio è stato </a:t>
            </a:r>
            <a:r>
              <a:rPr lang="it-IT" sz="2400" dirty="0">
                <a:solidFill>
                  <a:srgbClr val="FF0000"/>
                </a:solidFill>
                <a:latin typeface="Comic Sans MS" panose="030F0702030302020204" pitchFamily="66" charset="0"/>
              </a:rPr>
              <a:t>Jurij </a:t>
            </a:r>
            <a:r>
              <a:rPr lang="it-IT" sz="2400" dirty="0" err="1">
                <a:solidFill>
                  <a:srgbClr val="FF0000"/>
                </a:solidFill>
                <a:latin typeface="Comic Sans MS" panose="030F0702030302020204" pitchFamily="66" charset="0"/>
              </a:rPr>
              <a:t>Gagarin</a:t>
            </a:r>
            <a:r>
              <a:rPr lang="it-IT" sz="2400" dirty="0" smtClean="0">
                <a:latin typeface="Comic Sans MS" panose="030F0702030302020204" pitchFamily="66" charset="0"/>
              </a:rPr>
              <a:t>.</a:t>
            </a:r>
          </a:p>
          <a:p>
            <a:pPr algn="just"/>
            <a:r>
              <a:rPr lang="it-IT" sz="2400" dirty="0" smtClean="0">
                <a:latin typeface="Comic Sans MS" panose="030F0702030302020204" pitchFamily="66" charset="0"/>
              </a:rPr>
              <a:t>Il primo essere umano nello spazio fu la </a:t>
            </a:r>
            <a:r>
              <a:rPr lang="it-IT" sz="2400" dirty="0">
                <a:latin typeface="Comic Sans MS" panose="030F0702030302020204" pitchFamily="66" charset="0"/>
              </a:rPr>
              <a:t>cagnetta </a:t>
            </a:r>
            <a:r>
              <a:rPr lang="it-IT" sz="2400" dirty="0" smtClean="0">
                <a:solidFill>
                  <a:srgbClr val="FF0000"/>
                </a:solidFill>
                <a:latin typeface="Comic Sans MS" panose="030F0702030302020204" pitchFamily="66" charset="0"/>
              </a:rPr>
              <a:t>Laika</a:t>
            </a:r>
            <a:r>
              <a:rPr lang="it-IT" sz="2400" dirty="0" smtClean="0">
                <a:latin typeface="Comic Sans MS" panose="030F0702030302020204" pitchFamily="66" charset="0"/>
              </a:rPr>
              <a:t>, imbarcata </a:t>
            </a:r>
            <a:r>
              <a:rPr lang="it-IT" sz="2400" dirty="0">
                <a:latin typeface="Comic Sans MS" panose="030F0702030302020204" pitchFamily="66" charset="0"/>
              </a:rPr>
              <a:t>il 3 novembre 1957 </a:t>
            </a:r>
            <a:r>
              <a:rPr lang="it-IT" sz="2400" dirty="0" smtClean="0">
                <a:latin typeface="Comic Sans MS" panose="030F0702030302020204" pitchFamily="66" charset="0"/>
              </a:rPr>
              <a:t>a </a:t>
            </a:r>
            <a:r>
              <a:rPr lang="it-IT" sz="2400" dirty="0">
                <a:latin typeface="Comic Sans MS" panose="030F0702030302020204" pitchFamily="66" charset="0"/>
              </a:rPr>
              <a:t>bordo della capsula spaziale sovietica Sputnik 2</a:t>
            </a:r>
            <a:r>
              <a:rPr lang="it-IT" sz="2400" dirty="0" smtClean="0">
                <a:latin typeface="Comic Sans MS" panose="030F0702030302020204" pitchFamily="66" charset="0"/>
              </a:rPr>
              <a:t>.</a:t>
            </a:r>
          </a:p>
          <a:p>
            <a:pPr algn="just"/>
            <a:r>
              <a:rPr lang="it-IT" sz="2400" dirty="0" smtClean="0">
                <a:latin typeface="Comic Sans MS" panose="030F0702030302020204" pitchFamily="66" charset="0"/>
              </a:rPr>
              <a:t>È russa la prima donna nello </a:t>
            </a:r>
            <a:r>
              <a:rPr lang="it-IT" sz="2400" dirty="0">
                <a:latin typeface="Comic Sans MS" panose="030F0702030302020204" pitchFamily="66" charset="0"/>
              </a:rPr>
              <a:t>spazio</a:t>
            </a:r>
            <a:r>
              <a:rPr lang="it-IT" sz="2400" dirty="0" smtClean="0">
                <a:latin typeface="Comic Sans MS" panose="030F0702030302020204" pitchFamily="66" charset="0"/>
              </a:rPr>
              <a:t>: a </a:t>
            </a:r>
            <a:r>
              <a:rPr lang="it-IT" sz="2400" dirty="0">
                <a:latin typeface="Comic Sans MS" panose="030F0702030302020204" pitchFamily="66" charset="0"/>
              </a:rPr>
              <a:t>bordo </a:t>
            </a:r>
            <a:r>
              <a:rPr lang="it-IT" sz="2400" dirty="0" smtClean="0">
                <a:latin typeface="Comic Sans MS" panose="030F0702030302020204" pitchFamily="66" charset="0"/>
              </a:rPr>
              <a:t>del </a:t>
            </a:r>
            <a:r>
              <a:rPr lang="it-IT" sz="2400" dirty="0" err="1">
                <a:latin typeface="Comic Sans MS" panose="030F0702030302020204" pitchFamily="66" charset="0"/>
              </a:rPr>
              <a:t>Vostok</a:t>
            </a:r>
            <a:r>
              <a:rPr lang="it-IT" sz="2400" dirty="0">
                <a:latin typeface="Comic Sans MS" panose="030F0702030302020204" pitchFamily="66" charset="0"/>
              </a:rPr>
              <a:t> 6, </a:t>
            </a:r>
            <a:r>
              <a:rPr lang="it-IT" sz="2400" dirty="0">
                <a:solidFill>
                  <a:srgbClr val="FF0000"/>
                </a:solidFill>
                <a:latin typeface="Comic Sans MS" panose="030F0702030302020204" pitchFamily="66" charset="0"/>
              </a:rPr>
              <a:t>Valentina </a:t>
            </a:r>
            <a:r>
              <a:rPr lang="it-IT" sz="2400" dirty="0" err="1" smtClean="0">
                <a:solidFill>
                  <a:srgbClr val="FF0000"/>
                </a:solidFill>
                <a:latin typeface="Comic Sans MS" panose="030F0702030302020204" pitchFamily="66" charset="0"/>
              </a:rPr>
              <a:t>Tereškova</a:t>
            </a:r>
            <a:r>
              <a:rPr lang="it-IT" sz="2400" dirty="0" smtClean="0">
                <a:latin typeface="Comic Sans MS" panose="030F0702030302020204" pitchFamily="66" charset="0"/>
              </a:rPr>
              <a:t> nel </a:t>
            </a:r>
            <a:r>
              <a:rPr lang="it-IT" sz="2400" dirty="0">
                <a:latin typeface="Comic Sans MS" panose="030F0702030302020204" pitchFamily="66" charset="0"/>
              </a:rPr>
              <a:t>giugno 1963 </a:t>
            </a:r>
            <a:r>
              <a:rPr lang="it-IT" sz="2400" dirty="0" smtClean="0">
                <a:latin typeface="Comic Sans MS" panose="030F0702030302020204" pitchFamily="66" charset="0"/>
              </a:rPr>
              <a:t>rimase </a:t>
            </a:r>
            <a:r>
              <a:rPr lang="it-IT" sz="2400" dirty="0">
                <a:latin typeface="Comic Sans MS" panose="030F0702030302020204" pitchFamily="66" charset="0"/>
              </a:rPr>
              <a:t>nello spazio </a:t>
            </a:r>
            <a:r>
              <a:rPr lang="it-IT" sz="2400" dirty="0" smtClean="0">
                <a:latin typeface="Comic Sans MS" panose="030F0702030302020204" pitchFamily="66" charset="0"/>
              </a:rPr>
              <a:t>quasi </a:t>
            </a:r>
            <a:r>
              <a:rPr lang="it-IT" sz="2400" dirty="0">
                <a:latin typeface="Comic Sans MS" panose="030F0702030302020204" pitchFamily="66" charset="0"/>
              </a:rPr>
              <a:t>tre giorni interi. </a:t>
            </a:r>
            <a:endParaRPr lang="it-IT" sz="2400" dirty="0" smtClean="0">
              <a:latin typeface="Comic Sans MS" panose="030F0702030302020204" pitchFamily="66" charset="0"/>
            </a:endParaRPr>
          </a:p>
          <a:p>
            <a:pPr algn="just"/>
            <a:r>
              <a:rPr lang="it-IT" sz="2400" dirty="0" smtClean="0">
                <a:latin typeface="Comic Sans MS" panose="030F0702030302020204" pitchFamily="66" charset="0"/>
              </a:rPr>
              <a:t>È stato </a:t>
            </a:r>
            <a:r>
              <a:rPr lang="it-IT" sz="2400" dirty="0">
                <a:latin typeface="Comic Sans MS" panose="030F0702030302020204" pitchFamily="66" charset="0"/>
              </a:rPr>
              <a:t>il russo </a:t>
            </a:r>
            <a:r>
              <a:rPr lang="it-IT" sz="2400" dirty="0" err="1" smtClean="0">
                <a:solidFill>
                  <a:srgbClr val="FF0000"/>
                </a:solidFill>
                <a:latin typeface="Comic Sans MS" panose="030F0702030302020204" pitchFamily="66" charset="0"/>
              </a:rPr>
              <a:t>Aleksej</a:t>
            </a:r>
            <a:r>
              <a:rPr lang="it-IT" sz="2400" dirty="0" smtClean="0">
                <a:solidFill>
                  <a:srgbClr val="FF0000"/>
                </a:solidFill>
                <a:latin typeface="Comic Sans MS" panose="030F0702030302020204" pitchFamily="66" charset="0"/>
              </a:rPr>
              <a:t> </a:t>
            </a:r>
            <a:r>
              <a:rPr lang="it-IT" sz="2400" dirty="0" err="1">
                <a:solidFill>
                  <a:srgbClr val="FF0000"/>
                </a:solidFill>
                <a:latin typeface="Comic Sans MS" panose="030F0702030302020204" pitchFamily="66" charset="0"/>
              </a:rPr>
              <a:t>Leonov</a:t>
            </a:r>
            <a:r>
              <a:rPr lang="it-IT" sz="2400" dirty="0">
                <a:solidFill>
                  <a:srgbClr val="FF0000"/>
                </a:solidFill>
                <a:latin typeface="Comic Sans MS" panose="030F0702030302020204" pitchFamily="66" charset="0"/>
              </a:rPr>
              <a:t> </a:t>
            </a:r>
            <a:r>
              <a:rPr lang="it-IT" sz="2400" dirty="0" smtClean="0">
                <a:latin typeface="Comic Sans MS" panose="030F0702030302020204" pitchFamily="66" charset="0"/>
              </a:rPr>
              <a:t>a fare la prima passeggiata nello spazio.</a:t>
            </a:r>
          </a:p>
          <a:p>
            <a:pPr algn="just"/>
            <a:r>
              <a:rPr lang="it-IT" sz="2400" dirty="0" smtClean="0">
                <a:latin typeface="Comic Sans MS" panose="030F0702030302020204" pitchFamily="66" charset="0"/>
              </a:rPr>
              <a:t>Russi erano i primi veicoli spaziali atterrati sulla </a:t>
            </a:r>
            <a:r>
              <a:rPr lang="it-IT" sz="2400" dirty="0" smtClean="0">
                <a:solidFill>
                  <a:srgbClr val="FF0000"/>
                </a:solidFill>
                <a:latin typeface="Comic Sans MS" panose="030F0702030302020204" pitchFamily="66" charset="0"/>
              </a:rPr>
              <a:t>Luna</a:t>
            </a:r>
            <a:r>
              <a:rPr lang="it-IT" sz="2400" dirty="0" smtClean="0">
                <a:latin typeface="Comic Sans MS" panose="030F0702030302020204" pitchFamily="66" charset="0"/>
              </a:rPr>
              <a:t>, su </a:t>
            </a:r>
            <a:r>
              <a:rPr lang="it-IT" sz="2400" dirty="0" smtClean="0">
                <a:solidFill>
                  <a:srgbClr val="FF0000"/>
                </a:solidFill>
                <a:latin typeface="Comic Sans MS" panose="030F0702030302020204" pitchFamily="66" charset="0"/>
              </a:rPr>
              <a:t>Marte</a:t>
            </a:r>
            <a:r>
              <a:rPr lang="it-IT" sz="2400" dirty="0" smtClean="0">
                <a:latin typeface="Comic Sans MS" panose="030F0702030302020204" pitchFamily="66" charset="0"/>
              </a:rPr>
              <a:t> e su </a:t>
            </a:r>
            <a:r>
              <a:rPr lang="it-IT" sz="2400" dirty="0" smtClean="0">
                <a:solidFill>
                  <a:srgbClr val="FF0000"/>
                </a:solidFill>
                <a:latin typeface="Comic Sans MS" panose="030F0702030302020204" pitchFamily="66" charset="0"/>
              </a:rPr>
              <a:t>Venere</a:t>
            </a:r>
            <a:r>
              <a:rPr lang="it-IT" sz="2400" dirty="0" smtClean="0">
                <a:latin typeface="Comic Sans MS" panose="030F0702030302020204" pitchFamily="66" charset="0"/>
              </a:rPr>
              <a:t>.</a:t>
            </a:r>
          </a:p>
          <a:p>
            <a:pPr algn="just"/>
            <a:r>
              <a:rPr lang="it-IT" sz="2400" dirty="0">
                <a:latin typeface="Comic Sans MS" panose="030F0702030302020204" pitchFamily="66" charset="0"/>
              </a:rPr>
              <a:t>Oggi la Russia è il più grande lanciatore di </a:t>
            </a:r>
            <a:r>
              <a:rPr lang="it-IT" sz="2400" dirty="0" smtClean="0">
                <a:latin typeface="Comic Sans MS" panose="030F0702030302020204" pitchFamily="66" charset="0"/>
              </a:rPr>
              <a:t>satelliti. Dopo </a:t>
            </a:r>
            <a:r>
              <a:rPr lang="it-IT" sz="2400" dirty="0">
                <a:latin typeface="Comic Sans MS" panose="030F0702030302020204" pitchFamily="66" charset="0"/>
              </a:rPr>
              <a:t>che il programma Space Shuttle si è concluso nel 2011, i razzi </a:t>
            </a:r>
            <a:r>
              <a:rPr lang="it-IT" sz="2400" dirty="0" err="1">
                <a:latin typeface="Comic Sans MS" panose="030F0702030302020204" pitchFamily="66" charset="0"/>
              </a:rPr>
              <a:t>Sojuz</a:t>
            </a:r>
            <a:r>
              <a:rPr lang="it-IT" sz="2400" dirty="0">
                <a:latin typeface="Comic Sans MS" panose="030F0702030302020204" pitchFamily="66" charset="0"/>
              </a:rPr>
              <a:t> sono diventati gli unici vettori in grado di </a:t>
            </a:r>
            <a:r>
              <a:rPr lang="it-IT" sz="2400" dirty="0" smtClean="0">
                <a:latin typeface="Comic Sans MS" panose="030F0702030302020204" pitchFamily="66" charset="0"/>
              </a:rPr>
              <a:t>trasportare </a:t>
            </a:r>
            <a:r>
              <a:rPr lang="it-IT" sz="2400" dirty="0">
                <a:latin typeface="Comic Sans MS" panose="030F0702030302020204" pitchFamily="66" charset="0"/>
              </a:rPr>
              <a:t>gli uomini alla Stazione Spaziale Internazionale.</a:t>
            </a:r>
          </a:p>
        </p:txBody>
      </p:sp>
    </p:spTree>
    <p:extLst>
      <p:ext uri="{BB962C8B-B14F-4D97-AF65-F5344CB8AC3E}">
        <p14:creationId xmlns:p14="http://schemas.microsoft.com/office/powerpoint/2010/main" val="1849715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39188" y="0"/>
            <a:ext cx="3429000" cy="2771775"/>
          </a:xfrm>
          <a:prstGeom prst="rect">
            <a:avLst/>
          </a:prstGeom>
        </p:spPr>
      </p:pic>
      <p:pic>
        <p:nvPicPr>
          <p:cNvPr id="6" name="Immagine 5"/>
          <p:cNvPicPr>
            <a:picLocks noChangeAspect="1"/>
          </p:cNvPicPr>
          <p:nvPr/>
        </p:nvPicPr>
        <p:blipFill>
          <a:blip r:embed="rId3"/>
          <a:stretch>
            <a:fillRect/>
          </a:stretch>
        </p:blipFill>
        <p:spPr>
          <a:xfrm>
            <a:off x="0" y="2960549"/>
            <a:ext cx="2094046" cy="2857500"/>
          </a:xfrm>
          <a:prstGeom prst="rect">
            <a:avLst/>
          </a:prstGeom>
        </p:spPr>
      </p:pic>
      <p:pic>
        <p:nvPicPr>
          <p:cNvPr id="7" name="Immagine 6"/>
          <p:cNvPicPr>
            <a:picLocks noChangeAspect="1"/>
          </p:cNvPicPr>
          <p:nvPr/>
        </p:nvPicPr>
        <p:blipFill>
          <a:blip r:embed="rId4"/>
          <a:stretch>
            <a:fillRect/>
          </a:stretch>
        </p:blipFill>
        <p:spPr>
          <a:xfrm>
            <a:off x="4388032" y="121646"/>
            <a:ext cx="7515225" cy="5572125"/>
          </a:xfrm>
          <a:prstGeom prst="rect">
            <a:avLst/>
          </a:prstGeom>
        </p:spPr>
      </p:pic>
      <p:pic>
        <p:nvPicPr>
          <p:cNvPr id="8" name="Immagine 7"/>
          <p:cNvPicPr>
            <a:picLocks noChangeAspect="1"/>
          </p:cNvPicPr>
          <p:nvPr/>
        </p:nvPicPr>
        <p:blipFill>
          <a:blip r:embed="rId5"/>
          <a:stretch>
            <a:fillRect/>
          </a:stretch>
        </p:blipFill>
        <p:spPr>
          <a:xfrm>
            <a:off x="2147752" y="2960549"/>
            <a:ext cx="2095500" cy="2857500"/>
          </a:xfrm>
          <a:prstGeom prst="rect">
            <a:avLst/>
          </a:prstGeom>
        </p:spPr>
      </p:pic>
    </p:spTree>
    <p:extLst>
      <p:ext uri="{BB962C8B-B14F-4D97-AF65-F5344CB8AC3E}">
        <p14:creationId xmlns:p14="http://schemas.microsoft.com/office/powerpoint/2010/main" val="2473835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66841"/>
          </a:xfrm>
        </p:spPr>
        <p:txBody>
          <a:bodyPr>
            <a:normAutofit/>
          </a:bodyPr>
          <a:lstStyle/>
          <a:p>
            <a:pPr algn="ctr"/>
            <a:r>
              <a:rPr lang="it-IT" sz="2800" dirty="0" smtClean="0">
                <a:latin typeface="Comic Sans MS" panose="030F0702030302020204" pitchFamily="66" charset="0"/>
              </a:rPr>
              <a:t>La transiberiana</a:t>
            </a:r>
            <a:endParaRPr lang="it-IT" sz="2800" dirty="0">
              <a:latin typeface="Comic Sans MS" panose="030F0702030302020204" pitchFamily="66" charset="0"/>
            </a:endParaRPr>
          </a:p>
        </p:txBody>
      </p:sp>
      <p:sp>
        <p:nvSpPr>
          <p:cNvPr id="3" name="Segnaposto contenuto 2"/>
          <p:cNvSpPr>
            <a:spLocks noGrp="1"/>
          </p:cNvSpPr>
          <p:nvPr>
            <p:ph idx="1"/>
          </p:nvPr>
        </p:nvSpPr>
        <p:spPr>
          <a:xfrm>
            <a:off x="838200" y="1031966"/>
            <a:ext cx="10515600" cy="5144997"/>
          </a:xfrm>
        </p:spPr>
        <p:txBody>
          <a:bodyPr>
            <a:normAutofit/>
          </a:bodyPr>
          <a:lstStyle/>
          <a:p>
            <a:r>
              <a:rPr lang="it-IT" sz="1800" dirty="0" smtClean="0">
                <a:latin typeface="Comic Sans MS" panose="030F0702030302020204" pitchFamily="66" charset="0"/>
              </a:rPr>
              <a:t>Con i suoi </a:t>
            </a:r>
            <a:r>
              <a:rPr lang="it-IT" sz="1800" dirty="0">
                <a:latin typeface="Comic Sans MS" panose="030F0702030302020204" pitchFamily="66" charset="0"/>
              </a:rPr>
              <a:t>9.288,2 km </a:t>
            </a:r>
            <a:r>
              <a:rPr lang="it-IT" sz="1800" dirty="0" smtClean="0">
                <a:latin typeface="Comic Sans MS" panose="030F0702030302020204" pitchFamily="66" charset="0"/>
              </a:rPr>
              <a:t>è la </a:t>
            </a:r>
            <a:r>
              <a:rPr lang="it-IT" sz="1800" dirty="0">
                <a:latin typeface="Comic Sans MS" panose="030F0702030302020204" pitchFamily="66" charset="0"/>
              </a:rPr>
              <a:t>ferrovia più lunga nel </a:t>
            </a:r>
            <a:r>
              <a:rPr lang="it-IT" sz="1800" dirty="0" smtClean="0">
                <a:latin typeface="Comic Sans MS" panose="030F0702030302020204" pitchFamily="66" charset="0"/>
              </a:rPr>
              <a:t>mondo</a:t>
            </a:r>
            <a:r>
              <a:rPr lang="it-IT" sz="1800" dirty="0">
                <a:latin typeface="Comic Sans MS" panose="030F0702030302020204" pitchFamily="66" charset="0"/>
              </a:rPr>
              <a:t>;</a:t>
            </a:r>
            <a:endParaRPr lang="it-IT" sz="1800" dirty="0" smtClean="0">
              <a:latin typeface="Comic Sans MS" panose="030F0702030302020204" pitchFamily="66" charset="0"/>
            </a:endParaRPr>
          </a:p>
          <a:p>
            <a:r>
              <a:rPr lang="it-IT" sz="1800" dirty="0">
                <a:latin typeface="Comic Sans MS" panose="030F0702030302020204" pitchFamily="66" charset="0"/>
              </a:rPr>
              <a:t>Connette la città di Mosca con Vladivostok fin dal 1916, ed è tuttora in fase di </a:t>
            </a:r>
            <a:r>
              <a:rPr lang="it-IT" sz="1800" dirty="0" smtClean="0">
                <a:latin typeface="Comic Sans MS" panose="030F0702030302020204" pitchFamily="66" charset="0"/>
              </a:rPr>
              <a:t>espansione</a:t>
            </a:r>
            <a:r>
              <a:rPr lang="it-IT" sz="1800" dirty="0">
                <a:latin typeface="Comic Sans MS" panose="030F0702030302020204" pitchFamily="66" charset="0"/>
              </a:rPr>
              <a:t>;</a:t>
            </a:r>
            <a:endParaRPr lang="it-IT" sz="1800" dirty="0" smtClean="0">
              <a:latin typeface="Comic Sans MS" panose="030F0702030302020204" pitchFamily="66" charset="0"/>
            </a:endParaRPr>
          </a:p>
          <a:p>
            <a:r>
              <a:rPr lang="it-IT" sz="1800" dirty="0" smtClean="0">
                <a:latin typeface="Comic Sans MS" panose="030F0702030302020204" pitchFamily="66" charset="0"/>
              </a:rPr>
              <a:t>Effettua </a:t>
            </a:r>
            <a:r>
              <a:rPr lang="it-IT" sz="1800" dirty="0">
                <a:latin typeface="Comic Sans MS" panose="030F0702030302020204" pitchFamily="66" charset="0"/>
              </a:rPr>
              <a:t>quasi 1000 </a:t>
            </a:r>
            <a:r>
              <a:rPr lang="it-IT" sz="1800" dirty="0" smtClean="0">
                <a:latin typeface="Comic Sans MS" panose="030F0702030302020204" pitchFamily="66" charset="0"/>
              </a:rPr>
              <a:t>fermate; costruita a partire dal 1891 con i condannati ai lavori forzati;</a:t>
            </a:r>
          </a:p>
          <a:p>
            <a:r>
              <a:rPr lang="it-IT" sz="1800" dirty="0" smtClean="0">
                <a:latin typeface="Comic Sans MS" panose="030F0702030302020204" pitchFamily="66" charset="0"/>
              </a:rPr>
              <a:t>Attraversa 7 fusi orari;</a:t>
            </a:r>
          </a:p>
          <a:p>
            <a:r>
              <a:rPr lang="it-IT" sz="1800" dirty="0">
                <a:latin typeface="Comic Sans MS" panose="030F0702030302020204" pitchFamily="66" charset="0"/>
              </a:rPr>
              <a:t>Il tempo medio di viaggio è di una settimana</a:t>
            </a:r>
            <a:r>
              <a:rPr lang="it-IT" sz="1800" dirty="0" smtClean="0">
                <a:latin typeface="Comic Sans MS" panose="030F0702030302020204" pitchFamily="66" charset="0"/>
              </a:rPr>
              <a:t>.</a:t>
            </a:r>
          </a:p>
          <a:p>
            <a:r>
              <a:rPr lang="it-IT" sz="1800" dirty="0">
                <a:latin typeface="Comic Sans MS" panose="030F0702030302020204" pitchFamily="66" charset="0"/>
              </a:rPr>
              <a:t>L'Uovo </a:t>
            </a:r>
            <a:r>
              <a:rPr lang="it-IT" sz="1800" dirty="0" err="1">
                <a:latin typeface="Comic Sans MS" panose="030F0702030302020204" pitchFamily="66" charset="0"/>
              </a:rPr>
              <a:t>Fabergé</a:t>
            </a:r>
            <a:r>
              <a:rPr lang="it-IT" sz="1800" dirty="0">
                <a:latin typeface="Comic Sans MS" panose="030F0702030302020204" pitchFamily="66" charset="0"/>
              </a:rPr>
              <a:t> del 1900 è ispirato proprio alla Ferrovia Transiberiana, che in quel periodo non era ancora stata completata, e da essa prende il nome, appunto Uovo della Transiberiana.</a:t>
            </a:r>
          </a:p>
        </p:txBody>
      </p:sp>
      <p:pic>
        <p:nvPicPr>
          <p:cNvPr id="4" name="Immagine 3"/>
          <p:cNvPicPr>
            <a:picLocks noChangeAspect="1"/>
          </p:cNvPicPr>
          <p:nvPr/>
        </p:nvPicPr>
        <p:blipFill>
          <a:blip r:embed="rId2"/>
          <a:stretch>
            <a:fillRect/>
          </a:stretch>
        </p:blipFill>
        <p:spPr>
          <a:xfrm>
            <a:off x="838200" y="3461657"/>
            <a:ext cx="3900286" cy="3278777"/>
          </a:xfrm>
          <a:prstGeom prst="rect">
            <a:avLst/>
          </a:prstGeom>
        </p:spPr>
      </p:pic>
      <p:pic>
        <p:nvPicPr>
          <p:cNvPr id="6" name="Immagine 5"/>
          <p:cNvPicPr>
            <a:picLocks noChangeAspect="1"/>
          </p:cNvPicPr>
          <p:nvPr/>
        </p:nvPicPr>
        <p:blipFill>
          <a:blip r:embed="rId3"/>
          <a:stretch>
            <a:fillRect/>
          </a:stretch>
        </p:blipFill>
        <p:spPr>
          <a:xfrm>
            <a:off x="4970789" y="3482578"/>
            <a:ext cx="6383011" cy="3236933"/>
          </a:xfrm>
          <a:prstGeom prst="rect">
            <a:avLst/>
          </a:prstGeom>
        </p:spPr>
      </p:pic>
    </p:spTree>
    <p:extLst>
      <p:ext uri="{BB962C8B-B14F-4D97-AF65-F5344CB8AC3E}">
        <p14:creationId xmlns:p14="http://schemas.microsoft.com/office/powerpoint/2010/main" val="2894815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78064"/>
          </a:xfrm>
        </p:spPr>
        <p:txBody>
          <a:bodyPr>
            <a:normAutofit/>
          </a:bodyPr>
          <a:lstStyle/>
          <a:p>
            <a:pPr algn="ctr"/>
            <a:r>
              <a:rPr lang="it-IT" sz="2400" dirty="0" smtClean="0">
                <a:latin typeface="Comic Sans MS" panose="030F0702030302020204" pitchFamily="66" charset="0"/>
              </a:rPr>
              <a:t>Ordinamento politico</a:t>
            </a:r>
            <a:endParaRPr lang="it-IT" sz="2400" dirty="0">
              <a:latin typeface="Comic Sans MS" panose="030F0702030302020204" pitchFamily="66" charset="0"/>
            </a:endParaRPr>
          </a:p>
        </p:txBody>
      </p:sp>
      <p:sp>
        <p:nvSpPr>
          <p:cNvPr id="3" name="Segnaposto contenuto 2"/>
          <p:cNvSpPr>
            <a:spLocks noGrp="1"/>
          </p:cNvSpPr>
          <p:nvPr>
            <p:ph idx="1"/>
          </p:nvPr>
        </p:nvSpPr>
        <p:spPr>
          <a:xfrm>
            <a:off x="838200" y="1146220"/>
            <a:ext cx="10515600" cy="5030743"/>
          </a:xfrm>
        </p:spPr>
        <p:txBody>
          <a:bodyPr>
            <a:normAutofit/>
          </a:bodyPr>
          <a:lstStyle/>
          <a:p>
            <a:r>
              <a:rPr lang="it-IT" sz="1600" dirty="0" smtClean="0">
                <a:latin typeface="Comic Sans MS" panose="030F0702030302020204" pitchFamily="66" charset="0"/>
              </a:rPr>
              <a:t>La federazione russa è una </a:t>
            </a:r>
            <a:r>
              <a:rPr lang="it-IT" sz="1600" dirty="0" smtClean="0">
                <a:solidFill>
                  <a:srgbClr val="FF0000"/>
                </a:solidFill>
                <a:latin typeface="Comic Sans MS" panose="030F0702030302020204" pitchFamily="66" charset="0"/>
              </a:rPr>
              <a:t>Repubblica Federale</a:t>
            </a:r>
            <a:r>
              <a:rPr lang="it-IT" sz="1600" dirty="0" smtClean="0">
                <a:latin typeface="Comic Sans MS" panose="030F0702030302020204" pitchFamily="66" charset="0"/>
              </a:rPr>
              <a:t>.</a:t>
            </a:r>
          </a:p>
          <a:p>
            <a:r>
              <a:rPr lang="it-IT" sz="1600" dirty="0" smtClean="0">
                <a:latin typeface="Comic Sans MS" panose="030F0702030302020204" pitchFamily="66" charset="0"/>
              </a:rPr>
              <a:t>Il Presidente viene eletto direttamente dal popolo e il suo mandato dura 6 anni.</a:t>
            </a:r>
          </a:p>
          <a:p>
            <a:r>
              <a:rPr lang="it-IT" sz="1600" dirty="0" smtClean="0">
                <a:latin typeface="Comic Sans MS" panose="030F0702030302020204" pitchFamily="66" charset="0"/>
              </a:rPr>
              <a:t>L’attuale Presidente russo è </a:t>
            </a:r>
            <a:r>
              <a:rPr lang="it-IT" sz="1600" dirty="0" smtClean="0">
                <a:solidFill>
                  <a:srgbClr val="FF0000"/>
                </a:solidFill>
                <a:latin typeface="Comic Sans MS" panose="030F0702030302020204" pitchFamily="66" charset="0"/>
              </a:rPr>
              <a:t>Vladimir Putin</a:t>
            </a:r>
            <a:r>
              <a:rPr lang="it-IT" sz="1600" dirty="0" smtClean="0">
                <a:latin typeface="Comic Sans MS" panose="030F0702030302020204" pitchFamily="66" charset="0"/>
              </a:rPr>
              <a:t>, che domina la politica russa dal 1999.</a:t>
            </a:r>
          </a:p>
          <a:p>
            <a:r>
              <a:rPr lang="it-IT" sz="1600" dirty="0" smtClean="0">
                <a:latin typeface="Comic Sans MS" panose="030F0702030302020204" pitchFamily="66" charset="0"/>
              </a:rPr>
              <a:t>Il Parlamento è bicamerale: </a:t>
            </a:r>
          </a:p>
          <a:p>
            <a:pPr lvl="1"/>
            <a:r>
              <a:rPr lang="it-IT" sz="1400" dirty="0" smtClean="0">
                <a:latin typeface="Comic Sans MS" panose="030F0702030302020204" pitchFamily="66" charset="0"/>
              </a:rPr>
              <a:t>la camera bassa si chiama </a:t>
            </a:r>
            <a:r>
              <a:rPr lang="it-IT" sz="1400" dirty="0" smtClean="0">
                <a:solidFill>
                  <a:srgbClr val="FF0000"/>
                </a:solidFill>
                <a:latin typeface="Comic Sans MS" panose="030F0702030302020204" pitchFamily="66" charset="0"/>
              </a:rPr>
              <a:t>Duma</a:t>
            </a:r>
            <a:r>
              <a:rPr lang="it-IT" sz="1400" dirty="0" smtClean="0">
                <a:latin typeface="Comic Sans MS" panose="030F0702030302020204" pitchFamily="66" charset="0"/>
              </a:rPr>
              <a:t> e conta 450 membri eletti ogni 4 anni;</a:t>
            </a:r>
          </a:p>
          <a:p>
            <a:pPr lvl="1"/>
            <a:r>
              <a:rPr lang="it-IT" sz="1400" dirty="0" smtClean="0">
                <a:latin typeface="Comic Sans MS" panose="030F0702030302020204" pitchFamily="66" charset="0"/>
              </a:rPr>
              <a:t>La camera alta è il </a:t>
            </a:r>
            <a:r>
              <a:rPr lang="it-IT" sz="1400" dirty="0" smtClean="0">
                <a:solidFill>
                  <a:srgbClr val="FF0000"/>
                </a:solidFill>
                <a:latin typeface="Comic Sans MS" panose="030F0702030302020204" pitchFamily="66" charset="0"/>
              </a:rPr>
              <a:t>Consiglio Federale </a:t>
            </a:r>
            <a:r>
              <a:rPr lang="it-IT" sz="1400" dirty="0" smtClean="0">
                <a:latin typeface="Comic Sans MS" panose="030F0702030302020204" pitchFamily="66" charset="0"/>
              </a:rPr>
              <a:t>e conta 170 membri, ovvero due per ogni regione.</a:t>
            </a:r>
          </a:p>
          <a:p>
            <a:r>
              <a:rPr lang="it-IT" sz="1600" dirty="0" smtClean="0">
                <a:latin typeface="Comic Sans MS" panose="030F0702030302020204" pitchFamily="66" charset="0"/>
              </a:rPr>
              <a:t>Il governo ha sede nel </a:t>
            </a:r>
            <a:r>
              <a:rPr lang="it-IT" sz="1600" dirty="0" smtClean="0">
                <a:solidFill>
                  <a:srgbClr val="FF0000"/>
                </a:solidFill>
                <a:latin typeface="Comic Sans MS" panose="030F0702030302020204" pitchFamily="66" charset="0"/>
              </a:rPr>
              <a:t>Cremlino</a:t>
            </a:r>
            <a:r>
              <a:rPr lang="it-IT" sz="1600" dirty="0" smtClean="0">
                <a:latin typeface="Comic Sans MS" panose="030F0702030302020204" pitchFamily="66" charset="0"/>
              </a:rPr>
              <a:t> di Mosca, che si affaccia sulla </a:t>
            </a:r>
            <a:r>
              <a:rPr lang="it-IT" sz="1600" dirty="0" smtClean="0">
                <a:solidFill>
                  <a:srgbClr val="FF0000"/>
                </a:solidFill>
                <a:latin typeface="Comic Sans MS" panose="030F0702030302020204" pitchFamily="66" charset="0"/>
              </a:rPr>
              <a:t>piazza Rossa</a:t>
            </a:r>
            <a:r>
              <a:rPr lang="it-IT" sz="1600" dirty="0" smtClean="0">
                <a:latin typeface="Comic Sans MS" panose="030F0702030302020204" pitchFamily="66" charset="0"/>
              </a:rPr>
              <a:t>, patrimonio dell’Unesco.</a:t>
            </a:r>
            <a:endParaRPr lang="it-IT" sz="1600" dirty="0">
              <a:latin typeface="Comic Sans MS" panose="030F0702030302020204" pitchFamily="66" charset="0"/>
            </a:endParaRPr>
          </a:p>
        </p:txBody>
      </p:sp>
      <p:pic>
        <p:nvPicPr>
          <p:cNvPr id="4" name="Immagine 3"/>
          <p:cNvPicPr>
            <a:picLocks noChangeAspect="1"/>
          </p:cNvPicPr>
          <p:nvPr/>
        </p:nvPicPr>
        <p:blipFill>
          <a:blip r:embed="rId2"/>
          <a:stretch>
            <a:fillRect/>
          </a:stretch>
        </p:blipFill>
        <p:spPr>
          <a:xfrm>
            <a:off x="9881450" y="266276"/>
            <a:ext cx="1593626" cy="2439474"/>
          </a:xfrm>
          <a:prstGeom prst="rect">
            <a:avLst/>
          </a:prstGeom>
        </p:spPr>
      </p:pic>
      <p:pic>
        <p:nvPicPr>
          <p:cNvPr id="5" name="Immagine 4"/>
          <p:cNvPicPr>
            <a:picLocks noChangeAspect="1"/>
          </p:cNvPicPr>
          <p:nvPr/>
        </p:nvPicPr>
        <p:blipFill>
          <a:blip r:embed="rId3"/>
          <a:stretch>
            <a:fillRect/>
          </a:stretch>
        </p:blipFill>
        <p:spPr>
          <a:xfrm>
            <a:off x="1210010" y="3661591"/>
            <a:ext cx="8809753" cy="3068201"/>
          </a:xfrm>
          <a:prstGeom prst="rect">
            <a:avLst/>
          </a:prstGeom>
        </p:spPr>
      </p:pic>
    </p:spTree>
    <p:extLst>
      <p:ext uri="{BB962C8B-B14F-4D97-AF65-F5344CB8AC3E}">
        <p14:creationId xmlns:p14="http://schemas.microsoft.com/office/powerpoint/2010/main" val="2001333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55336"/>
          </a:xfrm>
        </p:spPr>
        <p:txBody>
          <a:bodyPr>
            <a:normAutofit/>
          </a:bodyPr>
          <a:lstStyle/>
          <a:p>
            <a:pPr algn="ctr"/>
            <a:r>
              <a:rPr lang="it-IT" sz="2800" dirty="0" smtClean="0">
                <a:latin typeface="Comic Sans MS" panose="030F0702030302020204" pitchFamily="66" charset="0"/>
              </a:rPr>
              <a:t>Popolazione</a:t>
            </a:r>
            <a:endParaRPr lang="it-IT" sz="2800" dirty="0">
              <a:latin typeface="Comic Sans MS" panose="030F0702030302020204" pitchFamily="66" charset="0"/>
            </a:endParaRPr>
          </a:p>
        </p:txBody>
      </p:sp>
      <p:sp>
        <p:nvSpPr>
          <p:cNvPr id="3" name="Segnaposto contenuto 2"/>
          <p:cNvSpPr>
            <a:spLocks noGrp="1"/>
          </p:cNvSpPr>
          <p:nvPr>
            <p:ph idx="1"/>
          </p:nvPr>
        </p:nvSpPr>
        <p:spPr>
          <a:xfrm>
            <a:off x="838200" y="1236372"/>
            <a:ext cx="10515600" cy="4940591"/>
          </a:xfrm>
        </p:spPr>
        <p:txBody>
          <a:bodyPr>
            <a:normAutofit/>
          </a:bodyPr>
          <a:lstStyle/>
          <a:p>
            <a:pPr algn="just"/>
            <a:r>
              <a:rPr lang="it-IT" sz="2400" dirty="0" smtClean="0">
                <a:latin typeface="Comic Sans MS" panose="030F0702030302020204" pitchFamily="66" charset="0"/>
              </a:rPr>
              <a:t>La Russia è scarsamente popolata: densità di popolazione di 8 abitanti/km².</a:t>
            </a:r>
          </a:p>
          <a:p>
            <a:pPr algn="just"/>
            <a:r>
              <a:rPr lang="it-IT" sz="2400" dirty="0" smtClean="0">
                <a:latin typeface="Comic Sans MS" panose="030F0702030302020204" pitchFamily="66" charset="0"/>
              </a:rPr>
              <a:t>Popolazione: quasi 150 milioni di abitanti; il 75% vive nella parte europea.</a:t>
            </a:r>
          </a:p>
          <a:p>
            <a:pPr algn="just"/>
            <a:r>
              <a:rPr lang="it-IT" sz="2400" dirty="0" smtClean="0">
                <a:latin typeface="Comic Sans MS" panose="030F0702030302020204" pitchFamily="66" charset="0"/>
              </a:rPr>
              <a:t>La lingua più diffusa è il russo (80% della popolazione), ma le lingue riconosciute sono 90.</a:t>
            </a:r>
          </a:p>
          <a:p>
            <a:pPr algn="just"/>
            <a:r>
              <a:rPr lang="it-IT" sz="2400" dirty="0" smtClean="0">
                <a:latin typeface="Comic Sans MS" panose="030F0702030302020204" pitchFamily="66" charset="0"/>
              </a:rPr>
              <a:t>Ci sono 160 etnie.</a:t>
            </a:r>
          </a:p>
          <a:p>
            <a:pPr algn="just"/>
            <a:endParaRPr lang="it-IT" sz="1800" dirty="0">
              <a:latin typeface="Comic Sans MS" panose="030F0702030302020204" pitchFamily="66" charset="0"/>
            </a:endParaRPr>
          </a:p>
        </p:txBody>
      </p:sp>
      <p:pic>
        <p:nvPicPr>
          <p:cNvPr id="4" name="Immagine 3"/>
          <p:cNvPicPr>
            <a:picLocks noChangeAspect="1"/>
          </p:cNvPicPr>
          <p:nvPr/>
        </p:nvPicPr>
        <p:blipFill>
          <a:blip r:embed="rId2"/>
          <a:stretch>
            <a:fillRect/>
          </a:stretch>
        </p:blipFill>
        <p:spPr>
          <a:xfrm>
            <a:off x="1171559" y="4282780"/>
            <a:ext cx="4273849" cy="2150450"/>
          </a:xfrm>
          <a:prstGeom prst="rect">
            <a:avLst/>
          </a:prstGeom>
        </p:spPr>
      </p:pic>
      <p:pic>
        <p:nvPicPr>
          <p:cNvPr id="5" name="Immagine 4"/>
          <p:cNvPicPr>
            <a:picLocks noChangeAspect="1"/>
          </p:cNvPicPr>
          <p:nvPr/>
        </p:nvPicPr>
        <p:blipFill>
          <a:blip r:embed="rId3"/>
          <a:stretch>
            <a:fillRect/>
          </a:stretch>
        </p:blipFill>
        <p:spPr>
          <a:xfrm>
            <a:off x="6096000" y="3335627"/>
            <a:ext cx="4607208" cy="3353870"/>
          </a:xfrm>
          <a:prstGeom prst="rect">
            <a:avLst/>
          </a:prstGeom>
        </p:spPr>
      </p:pic>
    </p:spTree>
    <p:extLst>
      <p:ext uri="{BB962C8B-B14F-4D97-AF65-F5344CB8AC3E}">
        <p14:creationId xmlns:p14="http://schemas.microsoft.com/office/powerpoint/2010/main" val="3671215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13669"/>
          </a:xfrm>
        </p:spPr>
        <p:txBody>
          <a:bodyPr>
            <a:normAutofit/>
          </a:bodyPr>
          <a:lstStyle/>
          <a:p>
            <a:pPr algn="ctr"/>
            <a:r>
              <a:rPr lang="it-IT" sz="2800" dirty="0">
                <a:latin typeface="Comic Sans MS" panose="030F0702030302020204" pitchFamily="66" charset="0"/>
              </a:rPr>
              <a:t>S</a:t>
            </a:r>
            <a:r>
              <a:rPr lang="it-IT" sz="2800" dirty="0" smtClean="0">
                <a:latin typeface="Comic Sans MS" panose="030F0702030302020204" pitchFamily="66" charset="0"/>
              </a:rPr>
              <a:t>toria</a:t>
            </a:r>
            <a:endParaRPr lang="it-IT" sz="2800" dirty="0">
              <a:latin typeface="Comic Sans MS" panose="030F0702030302020204" pitchFamily="66" charset="0"/>
            </a:endParaRPr>
          </a:p>
        </p:txBody>
      </p:sp>
      <p:sp>
        <p:nvSpPr>
          <p:cNvPr id="3" name="Segnaposto contenuto 2"/>
          <p:cNvSpPr>
            <a:spLocks noGrp="1"/>
          </p:cNvSpPr>
          <p:nvPr>
            <p:ph idx="1"/>
          </p:nvPr>
        </p:nvSpPr>
        <p:spPr>
          <a:xfrm>
            <a:off x="838200" y="1159099"/>
            <a:ext cx="10515600" cy="5017864"/>
          </a:xfrm>
        </p:spPr>
        <p:txBody>
          <a:bodyPr>
            <a:noAutofit/>
          </a:bodyPr>
          <a:lstStyle/>
          <a:p>
            <a:pPr algn="just"/>
            <a:r>
              <a:rPr lang="it-IT" sz="2000" dirty="0">
                <a:latin typeface="Comic Sans MS" panose="030F0702030302020204" pitchFamily="66" charset="0"/>
              </a:rPr>
              <a:t>Nel </a:t>
            </a:r>
            <a:r>
              <a:rPr lang="it-IT" sz="2000" dirty="0" smtClean="0">
                <a:latin typeface="Comic Sans MS" panose="030F0702030302020204" pitchFamily="66" charset="0"/>
              </a:rPr>
              <a:t>1237 </a:t>
            </a:r>
            <a:r>
              <a:rPr lang="it-IT" sz="2000" dirty="0">
                <a:latin typeface="Comic Sans MS" panose="030F0702030302020204" pitchFamily="66" charset="0"/>
              </a:rPr>
              <a:t>il paese fu invaso dai Mongoli guidati da </a:t>
            </a:r>
            <a:r>
              <a:rPr lang="it-IT" sz="2000" dirty="0" err="1">
                <a:solidFill>
                  <a:srgbClr val="FF0000"/>
                </a:solidFill>
                <a:latin typeface="Comic Sans MS" panose="030F0702030302020204" pitchFamily="66" charset="0"/>
              </a:rPr>
              <a:t>Genghis</a:t>
            </a:r>
            <a:r>
              <a:rPr lang="it-IT" sz="2000" dirty="0">
                <a:solidFill>
                  <a:srgbClr val="FF0000"/>
                </a:solidFill>
                <a:latin typeface="Comic Sans MS" panose="030F0702030302020204" pitchFamily="66" charset="0"/>
              </a:rPr>
              <a:t> Khan </a:t>
            </a:r>
            <a:r>
              <a:rPr lang="it-IT" sz="2000" dirty="0" smtClean="0">
                <a:latin typeface="Comic Sans MS" panose="030F0702030302020204" pitchFamily="66" charset="0"/>
              </a:rPr>
              <a:t>(Orda d’oro).</a:t>
            </a:r>
          </a:p>
          <a:p>
            <a:pPr algn="just"/>
            <a:r>
              <a:rPr lang="it-IT" sz="2000" dirty="0" smtClean="0">
                <a:latin typeface="Comic Sans MS" panose="030F0702030302020204" pitchFamily="66" charset="0"/>
              </a:rPr>
              <a:t>Nel XIV sec. il ducato di </a:t>
            </a:r>
            <a:r>
              <a:rPr lang="it-IT" sz="2000" dirty="0" err="1" smtClean="0">
                <a:solidFill>
                  <a:srgbClr val="FF0000"/>
                </a:solidFill>
                <a:latin typeface="Comic Sans MS" panose="030F0702030302020204" pitchFamily="66" charset="0"/>
              </a:rPr>
              <a:t>Moscovia</a:t>
            </a:r>
            <a:r>
              <a:rPr lang="it-IT" sz="2000" dirty="0" smtClean="0">
                <a:solidFill>
                  <a:srgbClr val="FF0000"/>
                </a:solidFill>
                <a:latin typeface="Comic Sans MS" panose="030F0702030302020204" pitchFamily="66" charset="0"/>
              </a:rPr>
              <a:t> </a:t>
            </a:r>
            <a:r>
              <a:rPr lang="it-IT" sz="2000" dirty="0" smtClean="0">
                <a:latin typeface="Comic Sans MS" panose="030F0702030302020204" pitchFamily="66" charset="0"/>
              </a:rPr>
              <a:t>si espanse e cacciò i Mongoli. Ivan III il Grande è considerato il fondatore dello stato russo, perché ampliò i confini e consolidò l’indipendenza (1480). </a:t>
            </a:r>
            <a:r>
              <a:rPr lang="it-IT" sz="2000" dirty="0">
                <a:latin typeface="Comic Sans MS" panose="030F0702030302020204" pitchFamily="66" charset="0"/>
              </a:rPr>
              <a:t>L’espansione continuò con Ivan IV detto il Terribile (1533-1584), che per primo assunse il titolo di </a:t>
            </a:r>
            <a:r>
              <a:rPr lang="it-IT" sz="2000" dirty="0">
                <a:solidFill>
                  <a:srgbClr val="FF0000"/>
                </a:solidFill>
                <a:latin typeface="Comic Sans MS" panose="030F0702030302020204" pitchFamily="66" charset="0"/>
              </a:rPr>
              <a:t>zar</a:t>
            </a:r>
            <a:r>
              <a:rPr lang="it-IT" sz="2000" dirty="0">
                <a:latin typeface="Comic Sans MS" panose="030F0702030302020204" pitchFamily="66" charset="0"/>
              </a:rPr>
              <a:t> (cioè di Cesare</a:t>
            </a:r>
            <a:r>
              <a:rPr lang="it-IT" sz="2000" dirty="0" smtClean="0">
                <a:latin typeface="Comic Sans MS" panose="030F0702030302020204" pitchFamily="66" charset="0"/>
              </a:rPr>
              <a:t>): istituì la servitù della gleba e prese il controllo della Chiesa ortodossa.</a:t>
            </a:r>
          </a:p>
          <a:p>
            <a:pPr algn="just"/>
            <a:r>
              <a:rPr lang="it-IT" sz="2000" dirty="0" smtClean="0">
                <a:latin typeface="Comic Sans MS" panose="030F0702030302020204" pitchFamily="66" charset="0"/>
              </a:rPr>
              <a:t>Dopo un periodo di caos noto come «periodo dei torbidi», nel 1613 prese il potere la dinastia dei </a:t>
            </a:r>
            <a:r>
              <a:rPr lang="it-IT" sz="2000" dirty="0" smtClean="0">
                <a:solidFill>
                  <a:srgbClr val="FF0000"/>
                </a:solidFill>
                <a:latin typeface="Comic Sans MS" panose="030F0702030302020204" pitchFamily="66" charset="0"/>
              </a:rPr>
              <a:t>Romanov</a:t>
            </a:r>
            <a:r>
              <a:rPr lang="it-IT" sz="2000" dirty="0" smtClean="0">
                <a:latin typeface="Comic Sans MS" panose="030F0702030302020204" pitchFamily="66" charset="0"/>
              </a:rPr>
              <a:t>, che lo mantenne fino al 1917 e fece della Russia una grande potenza europea.</a:t>
            </a:r>
          </a:p>
          <a:p>
            <a:pPr algn="just"/>
            <a:r>
              <a:rPr lang="it-IT" sz="2000" dirty="0" smtClean="0">
                <a:latin typeface="Comic Sans MS" panose="030F0702030302020204" pitchFamily="66" charset="0"/>
              </a:rPr>
              <a:t>La Russia partecipò alla I guerra Mondiale, con altissimi costi umani. Nel 1917 lo zar Nicola II rinunciò al trono e il potere passò ai </a:t>
            </a:r>
            <a:r>
              <a:rPr lang="it-IT" sz="2000" dirty="0" smtClean="0">
                <a:solidFill>
                  <a:srgbClr val="FF0000"/>
                </a:solidFill>
                <a:latin typeface="Comic Sans MS" panose="030F0702030302020204" pitchFamily="66" charset="0"/>
              </a:rPr>
              <a:t>Bolscevichi</a:t>
            </a:r>
            <a:r>
              <a:rPr lang="it-IT" sz="2000" dirty="0" smtClean="0">
                <a:latin typeface="Comic Sans MS" panose="030F0702030302020204" pitchFamily="66" charset="0"/>
              </a:rPr>
              <a:t> (Rivoluzionari), guidati dal leader comunista </a:t>
            </a:r>
            <a:r>
              <a:rPr lang="it-IT" sz="2000" dirty="0" smtClean="0">
                <a:solidFill>
                  <a:srgbClr val="FF0000"/>
                </a:solidFill>
                <a:latin typeface="Comic Sans MS" panose="030F0702030302020204" pitchFamily="66" charset="0"/>
              </a:rPr>
              <a:t>Lenin</a:t>
            </a:r>
            <a:r>
              <a:rPr lang="it-IT" sz="2000" dirty="0" smtClean="0">
                <a:latin typeface="Comic Sans MS" panose="030F0702030302020204" pitchFamily="66" charset="0"/>
              </a:rPr>
              <a:t>. Dalla Rivoluzione d’Ottobre nacque l’Unione Sovietica, il primo </a:t>
            </a:r>
            <a:r>
              <a:rPr lang="it-IT" sz="2000" dirty="0">
                <a:latin typeface="Comic Sans MS" panose="030F0702030302020204" pitchFamily="66" charset="0"/>
              </a:rPr>
              <a:t>stato socialista, </a:t>
            </a:r>
            <a:r>
              <a:rPr lang="it-IT" sz="2000" dirty="0" smtClean="0">
                <a:latin typeface="Comic Sans MS" panose="030F0702030302020204" pitchFamily="66" charset="0"/>
              </a:rPr>
              <a:t>basato sulle teorie </a:t>
            </a:r>
            <a:r>
              <a:rPr lang="it-IT" sz="2000" dirty="0">
                <a:latin typeface="Comic Sans MS" panose="030F0702030302020204" pitchFamily="66" charset="0"/>
              </a:rPr>
              <a:t>sociali ed economiche di Karl </a:t>
            </a:r>
            <a:r>
              <a:rPr lang="it-IT" sz="2000" dirty="0" err="1">
                <a:latin typeface="Comic Sans MS" panose="030F0702030302020204" pitchFamily="66" charset="0"/>
              </a:rPr>
              <a:t>Marx</a:t>
            </a:r>
            <a:r>
              <a:rPr lang="it-IT" sz="2000" dirty="0">
                <a:latin typeface="Comic Sans MS" panose="030F0702030302020204" pitchFamily="66" charset="0"/>
              </a:rPr>
              <a:t> e Friedrich </a:t>
            </a:r>
            <a:r>
              <a:rPr lang="it-IT" sz="2000" dirty="0" err="1">
                <a:latin typeface="Comic Sans MS" panose="030F0702030302020204" pitchFamily="66" charset="0"/>
              </a:rPr>
              <a:t>Engels</a:t>
            </a:r>
            <a:r>
              <a:rPr lang="it-IT" sz="2000" dirty="0" smtClean="0">
                <a:latin typeface="Comic Sans MS" panose="030F0702030302020204" pitchFamily="66" charset="0"/>
              </a:rPr>
              <a:t>.</a:t>
            </a:r>
          </a:p>
          <a:p>
            <a:pPr algn="just"/>
            <a:r>
              <a:rPr lang="it-IT" sz="2000" dirty="0" smtClean="0">
                <a:solidFill>
                  <a:srgbClr val="FF0000"/>
                </a:solidFill>
                <a:latin typeface="Comic Sans MS" panose="030F0702030302020204" pitchFamily="66" charset="0"/>
              </a:rPr>
              <a:t>Stalin</a:t>
            </a:r>
            <a:r>
              <a:rPr lang="it-IT" sz="2000" dirty="0" smtClean="0">
                <a:latin typeface="Comic Sans MS" panose="030F0702030302020204" pitchFamily="66" charset="0"/>
              </a:rPr>
              <a:t> (1924-1953) avviò un processo di rapida industrializzazione, ma instaurò un regime dittatoriale, caratterizzato dalle grandi purghe, cioè le deportazioni nei gulag, campi di lavoro.</a:t>
            </a:r>
            <a:endParaRPr lang="it-IT" sz="2000" dirty="0">
              <a:latin typeface="Comic Sans MS" panose="030F0702030302020204" pitchFamily="66" charset="0"/>
            </a:endParaRPr>
          </a:p>
        </p:txBody>
      </p:sp>
    </p:spTree>
    <p:extLst>
      <p:ext uri="{BB962C8B-B14F-4D97-AF65-F5344CB8AC3E}">
        <p14:creationId xmlns:p14="http://schemas.microsoft.com/office/powerpoint/2010/main" val="2320981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785611"/>
            <a:ext cx="10515600" cy="5666704"/>
          </a:xfrm>
        </p:spPr>
        <p:txBody>
          <a:bodyPr>
            <a:normAutofit/>
          </a:bodyPr>
          <a:lstStyle/>
          <a:p>
            <a:pPr algn="just"/>
            <a:r>
              <a:rPr lang="it-IT" sz="1800" dirty="0" smtClean="0">
                <a:latin typeface="Comic Sans MS" panose="030F0702030302020204" pitchFamily="66" charset="0"/>
              </a:rPr>
              <a:t>L’Unione Sovietica entra nella seconda guerra mondiale nel 1941 quando viene attaccata </a:t>
            </a:r>
            <a:r>
              <a:rPr lang="it-IT" sz="1800" dirty="0">
                <a:latin typeface="Comic Sans MS" panose="030F0702030302020204" pitchFamily="66" charset="0"/>
              </a:rPr>
              <a:t>dalla Germania, </a:t>
            </a:r>
            <a:r>
              <a:rPr lang="it-IT" sz="1800" dirty="0" smtClean="0">
                <a:latin typeface="Comic Sans MS" panose="030F0702030302020204" pitchFamily="66" charset="0"/>
              </a:rPr>
              <a:t>nonostante la precedente </a:t>
            </a:r>
            <a:r>
              <a:rPr lang="it-IT" sz="1800" dirty="0">
                <a:latin typeface="Comic Sans MS" panose="030F0702030302020204" pitchFamily="66" charset="0"/>
              </a:rPr>
              <a:t>stipula del patto </a:t>
            </a:r>
            <a:r>
              <a:rPr lang="it-IT" sz="1800" dirty="0" err="1">
                <a:solidFill>
                  <a:srgbClr val="FF0000"/>
                </a:solidFill>
                <a:latin typeface="Comic Sans MS" panose="030F0702030302020204" pitchFamily="66" charset="0"/>
              </a:rPr>
              <a:t>Ribbentrop</a:t>
            </a:r>
            <a:r>
              <a:rPr lang="it-IT" sz="1800" dirty="0">
                <a:solidFill>
                  <a:srgbClr val="FF0000"/>
                </a:solidFill>
                <a:latin typeface="Comic Sans MS" panose="030F0702030302020204" pitchFamily="66" charset="0"/>
              </a:rPr>
              <a:t>-Molotov </a:t>
            </a:r>
            <a:r>
              <a:rPr lang="it-IT" sz="1800" dirty="0">
                <a:latin typeface="Comic Sans MS" panose="030F0702030302020204" pitchFamily="66" charset="0"/>
              </a:rPr>
              <a:t>nel </a:t>
            </a:r>
            <a:r>
              <a:rPr lang="it-IT" sz="1800" dirty="0" smtClean="0">
                <a:latin typeface="Comic Sans MS" panose="030F0702030302020204" pitchFamily="66" charset="0"/>
              </a:rPr>
              <a:t>1939.</a:t>
            </a:r>
          </a:p>
          <a:p>
            <a:pPr algn="just"/>
            <a:r>
              <a:rPr lang="it-IT" sz="1800" dirty="0" smtClean="0">
                <a:latin typeface="Comic Sans MS" panose="030F0702030302020204" pitchFamily="66" charset="0"/>
              </a:rPr>
              <a:t>Decisiva fu la </a:t>
            </a:r>
            <a:r>
              <a:rPr lang="it-IT" sz="1800" dirty="0" smtClean="0">
                <a:solidFill>
                  <a:srgbClr val="FF0000"/>
                </a:solidFill>
                <a:latin typeface="Comic Sans MS" panose="030F0702030302020204" pitchFamily="66" charset="0"/>
              </a:rPr>
              <a:t>battaglia </a:t>
            </a:r>
            <a:r>
              <a:rPr lang="it-IT" sz="1800" dirty="0">
                <a:solidFill>
                  <a:srgbClr val="FF0000"/>
                </a:solidFill>
                <a:latin typeface="Comic Sans MS" panose="030F0702030302020204" pitchFamily="66" charset="0"/>
              </a:rPr>
              <a:t>di </a:t>
            </a:r>
            <a:r>
              <a:rPr lang="it-IT" sz="1800" dirty="0" smtClean="0">
                <a:solidFill>
                  <a:srgbClr val="FF0000"/>
                </a:solidFill>
                <a:latin typeface="Comic Sans MS" panose="030F0702030302020204" pitchFamily="66" charset="0"/>
              </a:rPr>
              <a:t>Stalingrado</a:t>
            </a:r>
            <a:r>
              <a:rPr lang="it-IT" sz="1800" dirty="0" smtClean="0">
                <a:latin typeface="Comic Sans MS" panose="030F0702030302020204" pitchFamily="66" charset="0"/>
              </a:rPr>
              <a:t>: durò </a:t>
            </a:r>
            <a:r>
              <a:rPr lang="it-IT" sz="1800" dirty="0">
                <a:latin typeface="Comic Sans MS" panose="030F0702030302020204" pitchFamily="66" charset="0"/>
              </a:rPr>
              <a:t>dal 17 luglio 1942 al 2 febbraio 1943. Due milioni di soldati sia dell'Asse sia sovietici furono uccisi, feriti o catturati; circa 40.000 civili persero la vita</a:t>
            </a:r>
            <a:r>
              <a:rPr lang="it-IT" sz="1800" dirty="0" smtClean="0">
                <a:latin typeface="Comic Sans MS" panose="030F0702030302020204" pitchFamily="66" charset="0"/>
              </a:rPr>
              <a:t>.</a:t>
            </a:r>
          </a:p>
          <a:p>
            <a:pPr algn="just"/>
            <a:r>
              <a:rPr lang="it-IT" sz="1800" dirty="0" smtClean="0">
                <a:latin typeface="Comic Sans MS" panose="030F0702030302020204" pitchFamily="66" charset="0"/>
              </a:rPr>
              <a:t>Durante la seconda guerra mondiale morirono circa 21 milioni di sovietici.</a:t>
            </a:r>
          </a:p>
          <a:p>
            <a:pPr algn="just"/>
            <a:r>
              <a:rPr lang="it-IT" sz="1800" dirty="0" smtClean="0">
                <a:latin typeface="Comic Sans MS" panose="030F0702030302020204" pitchFamily="66" charset="0"/>
              </a:rPr>
              <a:t>Alla fine della guerra USA e Regno Unito si allontanarono </a:t>
            </a:r>
            <a:r>
              <a:rPr lang="it-IT" sz="1800" dirty="0">
                <a:latin typeface="Comic Sans MS" panose="030F0702030302020204" pitchFamily="66" charset="0"/>
              </a:rPr>
              <a:t>dall’Unione Sovietica: Winston </a:t>
            </a:r>
            <a:r>
              <a:rPr lang="it-IT" sz="1800" dirty="0" smtClean="0">
                <a:latin typeface="Comic Sans MS" panose="030F0702030302020204" pitchFamily="66" charset="0"/>
              </a:rPr>
              <a:t>Churchill condannò </a:t>
            </a:r>
            <a:r>
              <a:rPr lang="it-IT" sz="1800" dirty="0">
                <a:latin typeface="Comic Sans MS" panose="030F0702030302020204" pitchFamily="66" charset="0"/>
              </a:rPr>
              <a:t>Stalin per aver </a:t>
            </a:r>
            <a:r>
              <a:rPr lang="it-IT" sz="1800" dirty="0" smtClean="0">
                <a:latin typeface="Comic Sans MS" panose="030F0702030302020204" pitchFamily="66" charset="0"/>
              </a:rPr>
              <a:t>fatto scendere sull’Europa una </a:t>
            </a:r>
            <a:r>
              <a:rPr lang="it-IT" sz="1800" dirty="0">
                <a:latin typeface="Comic Sans MS" panose="030F0702030302020204" pitchFamily="66" charset="0"/>
              </a:rPr>
              <a:t>"</a:t>
            </a:r>
            <a:r>
              <a:rPr lang="it-IT" sz="1800" dirty="0">
                <a:solidFill>
                  <a:srgbClr val="FF0000"/>
                </a:solidFill>
                <a:latin typeface="Comic Sans MS" panose="030F0702030302020204" pitchFamily="66" charset="0"/>
              </a:rPr>
              <a:t>cortina di ferro</a:t>
            </a:r>
            <a:r>
              <a:rPr lang="it-IT" sz="1800" dirty="0">
                <a:latin typeface="Comic Sans MS" panose="030F0702030302020204" pitchFamily="66" charset="0"/>
              </a:rPr>
              <a:t>". </a:t>
            </a:r>
            <a:endParaRPr lang="it-IT" sz="1800" dirty="0" smtClean="0">
              <a:latin typeface="Comic Sans MS" panose="030F0702030302020204" pitchFamily="66" charset="0"/>
            </a:endParaRPr>
          </a:p>
          <a:p>
            <a:pPr algn="just"/>
            <a:r>
              <a:rPr lang="it-IT" sz="1800" dirty="0">
                <a:latin typeface="Comic Sans MS" panose="030F0702030302020204" pitchFamily="66" charset="0"/>
              </a:rPr>
              <a:t>Gli anni successivi alla seconda guerra mondiale furono contraddistinti dalla cosiddetta "</a:t>
            </a:r>
            <a:r>
              <a:rPr lang="it-IT" sz="1800" dirty="0">
                <a:solidFill>
                  <a:srgbClr val="FF0000"/>
                </a:solidFill>
                <a:latin typeface="Comic Sans MS" panose="030F0702030302020204" pitchFamily="66" charset="0"/>
              </a:rPr>
              <a:t>guerra fredda</a:t>
            </a:r>
            <a:r>
              <a:rPr lang="it-IT" sz="1800" dirty="0">
                <a:latin typeface="Comic Sans MS" panose="030F0702030302020204" pitchFamily="66" charset="0"/>
              </a:rPr>
              <a:t>", un lungo periodo di contrapposizione e scontro ideologico fra gli Stati Uniti e i loro alleati (la NATO) e il blocco comunista, unito sotto il Patto di Varsavia</a:t>
            </a:r>
            <a:r>
              <a:rPr lang="it-IT" sz="1800" dirty="0" smtClean="0">
                <a:latin typeface="Comic Sans MS" panose="030F0702030302020204" pitchFamily="66" charset="0"/>
              </a:rPr>
              <a:t>.</a:t>
            </a:r>
          </a:p>
          <a:p>
            <a:pPr algn="just"/>
            <a:r>
              <a:rPr lang="it-IT" sz="1800" dirty="0">
                <a:latin typeface="Comic Sans MS" panose="030F0702030302020204" pitchFamily="66" charset="0"/>
              </a:rPr>
              <a:t>Sulla fine degli anni ottanta, il leader sovietico Michail </a:t>
            </a:r>
            <a:r>
              <a:rPr lang="it-IT" sz="1800" dirty="0" err="1">
                <a:solidFill>
                  <a:srgbClr val="FF0000"/>
                </a:solidFill>
                <a:latin typeface="Comic Sans MS" panose="030F0702030302020204" pitchFamily="66" charset="0"/>
              </a:rPr>
              <a:t>Gorbačëv</a:t>
            </a:r>
            <a:r>
              <a:rPr lang="it-IT" sz="1800" dirty="0">
                <a:latin typeface="Comic Sans MS" panose="030F0702030302020204" pitchFamily="66" charset="0"/>
              </a:rPr>
              <a:t>, conscio delle gravi difficoltà dello Stato sovietico, iniziò un percorso di riforme, attraverso politiche di </a:t>
            </a:r>
            <a:r>
              <a:rPr lang="it-IT" sz="1800" dirty="0" smtClean="0">
                <a:latin typeface="Comic Sans MS" panose="030F0702030302020204" pitchFamily="66" charset="0"/>
              </a:rPr>
              <a:t>glasnost</a:t>
            </a:r>
            <a:r>
              <a:rPr lang="it-IT" sz="1800" dirty="0">
                <a:latin typeface="Comic Sans MS" panose="030F0702030302020204" pitchFamily="66" charset="0"/>
              </a:rPr>
              <a:t> </a:t>
            </a:r>
            <a:r>
              <a:rPr lang="it-IT" sz="1800" dirty="0" smtClean="0">
                <a:latin typeface="Comic Sans MS" panose="030F0702030302020204" pitchFamily="66" charset="0"/>
              </a:rPr>
              <a:t>(trasparenza</a:t>
            </a:r>
            <a:r>
              <a:rPr lang="it-IT" sz="1800" dirty="0">
                <a:latin typeface="Comic Sans MS" panose="030F0702030302020204" pitchFamily="66" charset="0"/>
              </a:rPr>
              <a:t>) e </a:t>
            </a:r>
            <a:r>
              <a:rPr lang="it-IT" sz="1800" dirty="0" smtClean="0">
                <a:solidFill>
                  <a:srgbClr val="FF0000"/>
                </a:solidFill>
                <a:latin typeface="Comic Sans MS" panose="030F0702030302020204" pitchFamily="66" charset="0"/>
              </a:rPr>
              <a:t>perestrojka</a:t>
            </a:r>
            <a:r>
              <a:rPr lang="it-IT" sz="1800" dirty="0" smtClean="0">
                <a:latin typeface="Comic Sans MS" panose="030F0702030302020204" pitchFamily="66" charset="0"/>
              </a:rPr>
              <a:t> (ricostruzione), </a:t>
            </a:r>
            <a:r>
              <a:rPr lang="it-IT" sz="1800" dirty="0">
                <a:latin typeface="Comic Sans MS" panose="030F0702030302020204" pitchFamily="66" charset="0"/>
              </a:rPr>
              <a:t>che non si dimostrarono tuttavia sufficienti per impedire il collasso dell'Unione </a:t>
            </a:r>
            <a:r>
              <a:rPr lang="it-IT" sz="1800" dirty="0" smtClean="0">
                <a:latin typeface="Comic Sans MS" panose="030F0702030302020204" pitchFamily="66" charset="0"/>
              </a:rPr>
              <a:t>Sovietica.</a:t>
            </a:r>
          </a:p>
          <a:p>
            <a:pPr algn="just"/>
            <a:r>
              <a:rPr lang="it-IT" sz="1800" dirty="0">
                <a:latin typeface="Comic Sans MS" panose="030F0702030302020204" pitchFamily="66" charset="0"/>
              </a:rPr>
              <a:t>La Russia dichiarò la sua indipendenza il 24 agosto </a:t>
            </a:r>
            <a:r>
              <a:rPr lang="it-IT" sz="1800" dirty="0" smtClean="0">
                <a:latin typeface="Comic Sans MS" panose="030F0702030302020204" pitchFamily="66" charset="0"/>
              </a:rPr>
              <a:t>1991 come </a:t>
            </a:r>
            <a:r>
              <a:rPr lang="it-IT" sz="1800" dirty="0">
                <a:latin typeface="Comic Sans MS" panose="030F0702030302020204" pitchFamily="66" charset="0"/>
              </a:rPr>
              <a:t>Federazione Russa; in quanto principale erede dell'Unione Sovietica, ha da allora cercato di mantenere la sua influenza globale promuovendo la fondazione della </a:t>
            </a:r>
            <a:r>
              <a:rPr lang="it-IT" sz="1800" dirty="0">
                <a:solidFill>
                  <a:srgbClr val="FF0000"/>
                </a:solidFill>
                <a:latin typeface="Comic Sans MS" panose="030F0702030302020204" pitchFamily="66" charset="0"/>
              </a:rPr>
              <a:t>Comunità degli Stati Indipendenti</a:t>
            </a:r>
            <a:r>
              <a:rPr lang="it-IT" sz="1800" dirty="0">
                <a:latin typeface="Comic Sans MS" panose="030F0702030302020204" pitchFamily="66" charset="0"/>
              </a:rPr>
              <a:t>, ostacolata in questo da gravi difficoltà economiche.</a:t>
            </a:r>
          </a:p>
        </p:txBody>
      </p:sp>
    </p:spTree>
    <p:extLst>
      <p:ext uri="{BB962C8B-B14F-4D97-AF65-F5344CB8AC3E}">
        <p14:creationId xmlns:p14="http://schemas.microsoft.com/office/powerpoint/2010/main" val="101963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1673" y="0"/>
            <a:ext cx="10303099" cy="6858000"/>
          </a:xfrm>
        </p:spPr>
      </p:pic>
    </p:spTree>
    <p:extLst>
      <p:ext uri="{BB962C8B-B14F-4D97-AF65-F5344CB8AC3E}">
        <p14:creationId xmlns:p14="http://schemas.microsoft.com/office/powerpoint/2010/main" val="519899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41534" y="103030"/>
            <a:ext cx="5508536" cy="3309871"/>
          </a:xfrm>
          <a:prstGeom prst="rect">
            <a:avLst/>
          </a:prstGeom>
        </p:spPr>
      </p:pic>
      <p:pic>
        <p:nvPicPr>
          <p:cNvPr id="5" name="Immagine 4"/>
          <p:cNvPicPr>
            <a:picLocks noChangeAspect="1"/>
          </p:cNvPicPr>
          <p:nvPr/>
        </p:nvPicPr>
        <p:blipFill>
          <a:blip r:embed="rId3"/>
          <a:stretch>
            <a:fillRect/>
          </a:stretch>
        </p:blipFill>
        <p:spPr>
          <a:xfrm>
            <a:off x="5906774" y="103030"/>
            <a:ext cx="5518569" cy="3672357"/>
          </a:xfrm>
          <a:prstGeom prst="rect">
            <a:avLst/>
          </a:prstGeom>
        </p:spPr>
      </p:pic>
      <p:pic>
        <p:nvPicPr>
          <p:cNvPr id="8" name="Immagine 7"/>
          <p:cNvPicPr>
            <a:picLocks noChangeAspect="1"/>
          </p:cNvPicPr>
          <p:nvPr/>
        </p:nvPicPr>
        <p:blipFill>
          <a:blip r:embed="rId4"/>
          <a:stretch>
            <a:fillRect/>
          </a:stretch>
        </p:blipFill>
        <p:spPr>
          <a:xfrm>
            <a:off x="71170" y="3175926"/>
            <a:ext cx="5578900" cy="3682074"/>
          </a:xfrm>
          <a:prstGeom prst="rect">
            <a:avLst/>
          </a:prstGeom>
        </p:spPr>
      </p:pic>
      <p:pic>
        <p:nvPicPr>
          <p:cNvPr id="9" name="Immagine 8"/>
          <p:cNvPicPr>
            <a:picLocks noChangeAspect="1"/>
          </p:cNvPicPr>
          <p:nvPr/>
        </p:nvPicPr>
        <p:blipFill>
          <a:blip r:embed="rId5"/>
          <a:stretch>
            <a:fillRect/>
          </a:stretch>
        </p:blipFill>
        <p:spPr>
          <a:xfrm>
            <a:off x="5650070" y="4053089"/>
            <a:ext cx="2876550" cy="2667000"/>
          </a:xfrm>
          <a:prstGeom prst="rect">
            <a:avLst/>
          </a:prstGeom>
        </p:spPr>
      </p:pic>
      <p:pic>
        <p:nvPicPr>
          <p:cNvPr id="10" name="Immagine 9"/>
          <p:cNvPicPr>
            <a:picLocks noChangeAspect="1"/>
          </p:cNvPicPr>
          <p:nvPr/>
        </p:nvPicPr>
        <p:blipFill>
          <a:blip r:embed="rId6"/>
          <a:stretch>
            <a:fillRect/>
          </a:stretch>
        </p:blipFill>
        <p:spPr>
          <a:xfrm>
            <a:off x="8396631" y="3865272"/>
            <a:ext cx="3795369" cy="3042634"/>
          </a:xfrm>
          <a:prstGeom prst="rect">
            <a:avLst/>
          </a:prstGeom>
        </p:spPr>
      </p:pic>
    </p:spTree>
    <p:extLst>
      <p:ext uri="{BB962C8B-B14F-4D97-AF65-F5344CB8AC3E}">
        <p14:creationId xmlns:p14="http://schemas.microsoft.com/office/powerpoint/2010/main" val="362450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0" y="0"/>
            <a:ext cx="7126759" cy="4748749"/>
          </a:xfrm>
          <a:prstGeom prst="rect">
            <a:avLst/>
          </a:prstGeom>
        </p:spPr>
      </p:pic>
      <p:pic>
        <p:nvPicPr>
          <p:cNvPr id="5" name="Immagine 4"/>
          <p:cNvPicPr>
            <a:picLocks noChangeAspect="1"/>
          </p:cNvPicPr>
          <p:nvPr/>
        </p:nvPicPr>
        <p:blipFill>
          <a:blip r:embed="rId3"/>
          <a:stretch>
            <a:fillRect/>
          </a:stretch>
        </p:blipFill>
        <p:spPr>
          <a:xfrm>
            <a:off x="7126758" y="0"/>
            <a:ext cx="5020853" cy="3567448"/>
          </a:xfrm>
          <a:prstGeom prst="rect">
            <a:avLst/>
          </a:prstGeom>
        </p:spPr>
      </p:pic>
      <p:pic>
        <p:nvPicPr>
          <p:cNvPr id="6" name="Immagine 5"/>
          <p:cNvPicPr>
            <a:picLocks noChangeAspect="1"/>
          </p:cNvPicPr>
          <p:nvPr/>
        </p:nvPicPr>
        <p:blipFill>
          <a:blip r:embed="rId4"/>
          <a:stretch>
            <a:fillRect/>
          </a:stretch>
        </p:blipFill>
        <p:spPr>
          <a:xfrm>
            <a:off x="5566507" y="3567448"/>
            <a:ext cx="6581104" cy="3290552"/>
          </a:xfrm>
          <a:prstGeom prst="rect">
            <a:avLst/>
          </a:prstGeom>
        </p:spPr>
      </p:pic>
      <p:pic>
        <p:nvPicPr>
          <p:cNvPr id="7" name="Immagine 6"/>
          <p:cNvPicPr>
            <a:picLocks noChangeAspect="1"/>
          </p:cNvPicPr>
          <p:nvPr/>
        </p:nvPicPr>
        <p:blipFill>
          <a:blip r:embed="rId5"/>
          <a:stretch>
            <a:fillRect/>
          </a:stretch>
        </p:blipFill>
        <p:spPr>
          <a:xfrm>
            <a:off x="977061" y="4875156"/>
            <a:ext cx="4045699" cy="1856436"/>
          </a:xfrm>
          <a:prstGeom prst="rect">
            <a:avLst/>
          </a:prstGeom>
        </p:spPr>
      </p:pic>
    </p:spTree>
    <p:extLst>
      <p:ext uri="{BB962C8B-B14F-4D97-AF65-F5344CB8AC3E}">
        <p14:creationId xmlns:p14="http://schemas.microsoft.com/office/powerpoint/2010/main" val="1408703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8978" y="365125"/>
            <a:ext cx="11043139" cy="6106013"/>
          </a:xfrm>
        </p:spPr>
        <p:txBody>
          <a:bodyPr anchor="t" anchorCtr="0">
            <a:normAutofit fontScale="90000"/>
          </a:bodyPr>
          <a:lstStyle/>
          <a:p>
            <a:pPr algn="just">
              <a:lnSpc>
                <a:spcPct val="250000"/>
              </a:lnSpc>
            </a:pPr>
            <a:r>
              <a:rPr lang="it-IT" sz="2700" dirty="0" smtClean="0">
                <a:latin typeface="Comic Sans MS" panose="030F0702030302020204" pitchFamily="66" charset="0"/>
              </a:rPr>
              <a:t>È il paese più vasto del mondo, con una superficie di oltre 17.000.000 km². </a:t>
            </a:r>
            <a:br>
              <a:rPr lang="it-IT" sz="2700" dirty="0" smtClean="0">
                <a:latin typeface="Comic Sans MS" panose="030F0702030302020204" pitchFamily="66" charset="0"/>
              </a:rPr>
            </a:br>
            <a:r>
              <a:rPr lang="it-IT" sz="2700" dirty="0" smtClean="0">
                <a:latin typeface="Comic Sans MS" panose="030F0702030302020204" pitchFamily="66" charset="0"/>
              </a:rPr>
              <a:t>È suddivisa in </a:t>
            </a:r>
            <a:r>
              <a:rPr lang="it-IT" sz="2700" dirty="0" smtClean="0">
                <a:solidFill>
                  <a:srgbClr val="FF0000"/>
                </a:solidFill>
                <a:latin typeface="Comic Sans MS" panose="030F0702030302020204" pitchFamily="66" charset="0"/>
              </a:rPr>
              <a:t>Russia europea </a:t>
            </a:r>
            <a:r>
              <a:rPr lang="it-IT" sz="2700" dirty="0" smtClean="0">
                <a:latin typeface="Comic Sans MS" panose="030F0702030302020204" pitchFamily="66" charset="0"/>
              </a:rPr>
              <a:t>ed </a:t>
            </a:r>
            <a:r>
              <a:rPr lang="it-IT" sz="2700" dirty="0" smtClean="0">
                <a:solidFill>
                  <a:srgbClr val="FF0000"/>
                </a:solidFill>
                <a:latin typeface="Comic Sans MS" panose="030F0702030302020204" pitchFamily="66" charset="0"/>
              </a:rPr>
              <a:t>asiatica</a:t>
            </a:r>
            <a:r>
              <a:rPr lang="it-IT" sz="2700" dirty="0" smtClean="0">
                <a:latin typeface="Comic Sans MS" panose="030F0702030302020204" pitchFamily="66" charset="0"/>
              </a:rPr>
              <a:t> dalla catena montuosa degli </a:t>
            </a:r>
            <a:r>
              <a:rPr lang="it-IT" sz="2700" dirty="0" smtClean="0">
                <a:solidFill>
                  <a:srgbClr val="FF0000"/>
                </a:solidFill>
                <a:latin typeface="Comic Sans MS" panose="030F0702030302020204" pitchFamily="66" charset="0"/>
              </a:rPr>
              <a:t>Urali</a:t>
            </a:r>
            <a:r>
              <a:rPr lang="it-IT" sz="2700" dirty="0" smtClean="0">
                <a:latin typeface="Comic Sans MS" panose="030F0702030302020204" pitchFamily="66" charset="0"/>
              </a:rPr>
              <a:t>.</a:t>
            </a:r>
            <a:br>
              <a:rPr lang="it-IT" sz="2700" dirty="0" smtClean="0">
                <a:latin typeface="Comic Sans MS" panose="030F0702030302020204" pitchFamily="66" charset="0"/>
              </a:rPr>
            </a:br>
            <a:r>
              <a:rPr lang="it-IT" sz="2700" dirty="0" smtClean="0">
                <a:latin typeface="Comic Sans MS" panose="030F0702030302020204" pitchFamily="66" charset="0"/>
              </a:rPr>
              <a:t>Il territorio  caratterizzato prevalentemente da pianure e modesti rilievi.</a:t>
            </a:r>
            <a:br>
              <a:rPr lang="it-IT" sz="2700" dirty="0" smtClean="0">
                <a:latin typeface="Comic Sans MS" panose="030F0702030302020204" pitchFamily="66" charset="0"/>
              </a:rPr>
            </a:br>
            <a:r>
              <a:rPr lang="it-IT" sz="2700" dirty="0" smtClean="0">
                <a:latin typeface="Comic Sans MS" panose="030F0702030302020204" pitchFamily="66" charset="0"/>
              </a:rPr>
              <a:t>La vetta più alta è il </a:t>
            </a:r>
            <a:r>
              <a:rPr lang="it-IT" sz="2700" dirty="0" smtClean="0">
                <a:solidFill>
                  <a:srgbClr val="FF0000"/>
                </a:solidFill>
                <a:latin typeface="Comic Sans MS" panose="030F0702030302020204" pitchFamily="66" charset="0"/>
              </a:rPr>
              <a:t>monte Elbrus </a:t>
            </a:r>
            <a:r>
              <a:rPr lang="it-IT" sz="2700" dirty="0" smtClean="0">
                <a:latin typeface="Comic Sans MS" panose="030F0702030302020204" pitchFamily="66" charset="0"/>
              </a:rPr>
              <a:t>(5642 m.) nel Caucaso.  </a:t>
            </a:r>
            <a:br>
              <a:rPr lang="it-IT" sz="2700" dirty="0" smtClean="0">
                <a:latin typeface="Comic Sans MS" panose="030F0702030302020204" pitchFamily="66" charset="0"/>
              </a:rPr>
            </a:br>
            <a:r>
              <a:rPr lang="it-IT" sz="2700" dirty="0" smtClean="0">
                <a:latin typeface="Comic Sans MS" panose="030F0702030302020204" pitchFamily="66" charset="0"/>
              </a:rPr>
              <a:t>I rilievi sono concentrati nelle parti periferiche della Russia, come la penisola di </a:t>
            </a:r>
            <a:r>
              <a:rPr lang="it-IT" sz="2700" dirty="0" err="1" smtClean="0">
                <a:latin typeface="Comic Sans MS" panose="030F0702030302020204" pitchFamily="66" charset="0"/>
              </a:rPr>
              <a:t>Kamcatka</a:t>
            </a:r>
            <a:r>
              <a:rPr lang="it-IT" sz="2700" dirty="0" smtClean="0">
                <a:latin typeface="Comic Sans MS" panose="030F0702030302020204" pitchFamily="66" charset="0"/>
              </a:rPr>
              <a:t>, nell’estremo oriente, con vette che superano i 5000 </a:t>
            </a:r>
            <a:r>
              <a:rPr lang="it-IT" sz="2800" dirty="0" smtClean="0">
                <a:latin typeface="Comic Sans MS" panose="030F0702030302020204" pitchFamily="66" charset="0"/>
              </a:rPr>
              <a:t>m.</a:t>
            </a:r>
            <a:r>
              <a:rPr lang="it-IT" sz="2400" dirty="0" smtClean="0">
                <a:latin typeface="Comic Sans MS" panose="030F0702030302020204" pitchFamily="66" charset="0"/>
              </a:rPr>
              <a:t/>
            </a:r>
            <a:br>
              <a:rPr lang="it-IT" sz="2400" dirty="0" smtClean="0">
                <a:latin typeface="Comic Sans MS" panose="030F0702030302020204" pitchFamily="66" charset="0"/>
              </a:rPr>
            </a:br>
            <a:r>
              <a:rPr lang="it-IT" sz="2400" dirty="0" smtClean="0">
                <a:latin typeface="Comic Sans MS" panose="030F0702030302020204" pitchFamily="66" charset="0"/>
              </a:rPr>
              <a:t/>
            </a:r>
            <a:br>
              <a:rPr lang="it-IT" sz="2400" dirty="0" smtClean="0">
                <a:latin typeface="Comic Sans MS" panose="030F0702030302020204" pitchFamily="66" charset="0"/>
              </a:rPr>
            </a:br>
            <a:endParaRPr lang="it-IT" sz="2400" dirty="0">
              <a:latin typeface="Comic Sans MS" panose="030F0702030302020204" pitchFamily="66" charset="0"/>
            </a:endParaRPr>
          </a:p>
        </p:txBody>
      </p:sp>
    </p:spTree>
    <p:extLst>
      <p:ext uri="{BB962C8B-B14F-4D97-AF65-F5344CB8AC3E}">
        <p14:creationId xmlns:p14="http://schemas.microsoft.com/office/powerpoint/2010/main" val="1679024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38200" y="745588"/>
            <a:ext cx="10515600" cy="5431375"/>
          </a:xfrm>
        </p:spPr>
        <p:txBody>
          <a:bodyPr>
            <a:normAutofit fontScale="77500" lnSpcReduction="20000"/>
          </a:bodyPr>
          <a:lstStyle/>
          <a:p>
            <a:pPr marL="0" indent="0">
              <a:lnSpc>
                <a:spcPct val="160000"/>
              </a:lnSpc>
              <a:buNone/>
            </a:pPr>
            <a:r>
              <a:rPr lang="it-IT" dirty="0" smtClean="0">
                <a:latin typeface="Comic Sans MS" panose="030F0702030302020204" pitchFamily="66" charset="0"/>
              </a:rPr>
              <a:t>Alcuni fra i fiumi russi sono tra i maggiori al mondo:</a:t>
            </a:r>
            <a:br>
              <a:rPr lang="it-IT" dirty="0" smtClean="0">
                <a:latin typeface="Comic Sans MS" panose="030F0702030302020204" pitchFamily="66" charset="0"/>
              </a:rPr>
            </a:br>
            <a:r>
              <a:rPr lang="it-IT" dirty="0" smtClean="0">
                <a:latin typeface="Comic Sans MS" panose="030F0702030302020204" pitchFamily="66" charset="0"/>
              </a:rPr>
              <a:t>- Volga (3541 km);</a:t>
            </a:r>
            <a:br>
              <a:rPr lang="it-IT" dirty="0" smtClean="0">
                <a:latin typeface="Comic Sans MS" panose="030F0702030302020204" pitchFamily="66" charset="0"/>
              </a:rPr>
            </a:br>
            <a:r>
              <a:rPr lang="it-IT" dirty="0" smtClean="0">
                <a:latin typeface="Comic Sans MS" panose="030F0702030302020204" pitchFamily="66" charset="0"/>
              </a:rPr>
              <a:t>- </a:t>
            </a:r>
            <a:r>
              <a:rPr lang="it-IT" dirty="0" err="1" smtClean="0">
                <a:latin typeface="Comic Sans MS" panose="030F0702030302020204" pitchFamily="66" charset="0"/>
              </a:rPr>
              <a:t>Ob</a:t>
            </a:r>
            <a:r>
              <a:rPr lang="it-IT" dirty="0" smtClean="0">
                <a:latin typeface="Comic Sans MS" panose="030F0702030302020204" pitchFamily="66" charset="0"/>
              </a:rPr>
              <a:t> (4070 km);</a:t>
            </a:r>
            <a:br>
              <a:rPr lang="it-IT" dirty="0" smtClean="0">
                <a:latin typeface="Comic Sans MS" panose="030F0702030302020204" pitchFamily="66" charset="0"/>
              </a:rPr>
            </a:br>
            <a:r>
              <a:rPr lang="it-IT" dirty="0" smtClean="0">
                <a:latin typeface="Comic Sans MS" panose="030F0702030302020204" pitchFamily="66" charset="0"/>
              </a:rPr>
              <a:t>- </a:t>
            </a:r>
            <a:r>
              <a:rPr lang="it-IT" dirty="0" err="1" smtClean="0">
                <a:latin typeface="Comic Sans MS" panose="030F0702030302020204" pitchFamily="66" charset="0"/>
              </a:rPr>
              <a:t>Enisej</a:t>
            </a:r>
            <a:r>
              <a:rPr lang="it-IT" dirty="0" smtClean="0">
                <a:latin typeface="Comic Sans MS" panose="030F0702030302020204" pitchFamily="66" charset="0"/>
              </a:rPr>
              <a:t>;</a:t>
            </a:r>
            <a:br>
              <a:rPr lang="it-IT" dirty="0" smtClean="0">
                <a:latin typeface="Comic Sans MS" panose="030F0702030302020204" pitchFamily="66" charset="0"/>
              </a:rPr>
            </a:br>
            <a:r>
              <a:rPr lang="it-IT" dirty="0" smtClean="0">
                <a:latin typeface="Comic Sans MS" panose="030F0702030302020204" pitchFamily="66" charset="0"/>
              </a:rPr>
              <a:t>- Lena;</a:t>
            </a:r>
          </a:p>
          <a:p>
            <a:pPr marL="0" indent="0">
              <a:lnSpc>
                <a:spcPct val="160000"/>
              </a:lnSpc>
              <a:buNone/>
            </a:pPr>
            <a:r>
              <a:rPr lang="it-IT" dirty="0" smtClean="0">
                <a:latin typeface="Comic Sans MS" panose="030F0702030302020204" pitchFamily="66" charset="0"/>
              </a:rPr>
              <a:t>- Ural.</a:t>
            </a:r>
            <a:br>
              <a:rPr lang="it-IT" dirty="0" smtClean="0">
                <a:latin typeface="Comic Sans MS" panose="030F0702030302020204" pitchFamily="66" charset="0"/>
              </a:rPr>
            </a:br>
            <a:r>
              <a:rPr lang="it-IT" dirty="0" smtClean="0">
                <a:latin typeface="Comic Sans MS" panose="030F0702030302020204" pitchFamily="66" charset="0"/>
              </a:rPr>
              <a:t/>
            </a:r>
            <a:br>
              <a:rPr lang="it-IT" dirty="0" smtClean="0">
                <a:latin typeface="Comic Sans MS" panose="030F0702030302020204" pitchFamily="66" charset="0"/>
              </a:rPr>
            </a:br>
            <a:r>
              <a:rPr lang="it-IT" dirty="0" smtClean="0">
                <a:latin typeface="Comic Sans MS" panose="030F0702030302020204" pitchFamily="66" charset="0"/>
              </a:rPr>
              <a:t>I laghi principali sono il Mar Caspio (28 m. </a:t>
            </a:r>
            <a:r>
              <a:rPr lang="it-IT" dirty="0" err="1" smtClean="0">
                <a:latin typeface="Comic Sans MS" panose="030F0702030302020204" pitchFamily="66" charset="0"/>
              </a:rPr>
              <a:t>slm</a:t>
            </a:r>
            <a:r>
              <a:rPr lang="it-IT" dirty="0" smtClean="0">
                <a:latin typeface="Comic Sans MS" panose="030F0702030302020204" pitchFamily="66" charset="0"/>
              </a:rPr>
              <a:t>) e il lago Bajkal, il più profondo del mondo (profondità media 744 m, massima 1620 m.), sotto tutela dell’Unesco dal 1996. In Russia si trova anche il lago Ladoga, il più grande d’Europa.</a:t>
            </a:r>
            <a:endParaRPr lang="it-IT" dirty="0"/>
          </a:p>
        </p:txBody>
      </p:sp>
    </p:spTree>
    <p:extLst>
      <p:ext uri="{BB962C8B-B14F-4D97-AF65-F5344CB8AC3E}">
        <p14:creationId xmlns:p14="http://schemas.microsoft.com/office/powerpoint/2010/main" val="331684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7861" y="406192"/>
            <a:ext cx="5143793" cy="2489981"/>
          </a:xfrm>
        </p:spPr>
        <p:txBody>
          <a:bodyPr>
            <a:normAutofit/>
          </a:bodyPr>
          <a:lstStyle/>
          <a:p>
            <a:pPr algn="just"/>
            <a:r>
              <a:rPr lang="it-IT" sz="2800" dirty="0" smtClean="0">
                <a:latin typeface="Comic Sans MS" panose="030F0702030302020204" pitchFamily="66" charset="0"/>
              </a:rPr>
              <a:t>Lungo le coste settentrionali, bagnate dal mar Glaciale Artico, il clima è polare o subpolare. La vegetazione tipica è la </a:t>
            </a:r>
            <a:r>
              <a:rPr lang="it-IT" sz="2800" dirty="0" smtClean="0">
                <a:solidFill>
                  <a:srgbClr val="FF0000"/>
                </a:solidFill>
                <a:latin typeface="Comic Sans MS" panose="030F0702030302020204" pitchFamily="66" charset="0"/>
              </a:rPr>
              <a:t>tundra</a:t>
            </a:r>
            <a:r>
              <a:rPr lang="it-IT" sz="2800" dirty="0" smtClean="0">
                <a:latin typeface="Comic Sans MS" panose="030F0702030302020204" pitchFamily="66" charset="0"/>
              </a:rPr>
              <a:t>. Qui si assiste alle notti bianche.</a:t>
            </a:r>
            <a:endParaRPr lang="it-IT" sz="2800" dirty="0">
              <a:latin typeface="Comic Sans MS" panose="030F0702030302020204" pitchFamily="66"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7686" y="46013"/>
            <a:ext cx="4750191" cy="3210337"/>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862" y="3256350"/>
            <a:ext cx="5143793" cy="3431645"/>
          </a:xfrm>
          <a:prstGeom prst="rect">
            <a:avLst/>
          </a:prstGeom>
        </p:spPr>
      </p:pic>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7686" y="3521201"/>
            <a:ext cx="4750191" cy="3166794"/>
          </a:xfrm>
          <a:prstGeom prst="rect">
            <a:avLst/>
          </a:prstGeom>
        </p:spPr>
      </p:pic>
    </p:spTree>
    <p:extLst>
      <p:ext uri="{BB962C8B-B14F-4D97-AF65-F5344CB8AC3E}">
        <p14:creationId xmlns:p14="http://schemas.microsoft.com/office/powerpoint/2010/main" val="386275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14643" y="365125"/>
            <a:ext cx="5528604" cy="2406210"/>
          </a:xfrm>
        </p:spPr>
        <p:txBody>
          <a:bodyPr>
            <a:normAutofit/>
          </a:bodyPr>
          <a:lstStyle/>
          <a:p>
            <a:pPr algn="just"/>
            <a:r>
              <a:rPr lang="it-IT" sz="2400" dirty="0" smtClean="0">
                <a:latin typeface="Comic Sans MS" panose="030F0702030302020204" pitchFamily="66" charset="0"/>
              </a:rPr>
              <a:t>Procedendo verso sud, la tundra si trasforma in </a:t>
            </a:r>
            <a:r>
              <a:rPr lang="it-IT" sz="2400" dirty="0" smtClean="0">
                <a:solidFill>
                  <a:srgbClr val="FF0000"/>
                </a:solidFill>
                <a:latin typeface="Comic Sans MS" panose="030F0702030302020204" pitchFamily="66" charset="0"/>
              </a:rPr>
              <a:t>taiga</a:t>
            </a:r>
            <a:r>
              <a:rPr lang="it-IT" sz="2400" dirty="0" smtClean="0">
                <a:latin typeface="Comic Sans MS" panose="030F0702030302020204" pitchFamily="66" charset="0"/>
              </a:rPr>
              <a:t>, con un clima continentale secco e rigido, detto subartico, con forti escursioni termiche. La taiga russa raggiunge la grandezza degli USA.</a:t>
            </a:r>
            <a:endParaRPr lang="it-IT" sz="2400" dirty="0">
              <a:latin typeface="Comic Sans MS" panose="030F0702030302020204" pitchFamily="66" charset="0"/>
            </a:endParaRPr>
          </a:p>
        </p:txBody>
      </p:sp>
      <p:sp>
        <p:nvSpPr>
          <p:cNvPr id="3" name="Segnaposto contenuto 2"/>
          <p:cNvSpPr>
            <a:spLocks noGrp="1"/>
          </p:cNvSpPr>
          <p:nvPr>
            <p:ph idx="1"/>
          </p:nvPr>
        </p:nvSpPr>
        <p:spPr>
          <a:xfrm>
            <a:off x="6366803" y="4273402"/>
            <a:ext cx="5492262" cy="2042991"/>
          </a:xfrm>
        </p:spPr>
        <p:txBody>
          <a:bodyPr>
            <a:normAutofit/>
          </a:bodyPr>
          <a:lstStyle/>
          <a:p>
            <a:pPr marL="0" indent="0" algn="just">
              <a:buNone/>
            </a:pPr>
            <a:r>
              <a:rPr lang="it-IT" sz="2400" dirty="0" smtClean="0">
                <a:latin typeface="Comic Sans MS" panose="030F0702030302020204" pitchFamily="66" charset="0"/>
              </a:rPr>
              <a:t>La parte meridionale del territorio russo è caratterizzata dal clima continentale: il paesaggio dominante è la </a:t>
            </a:r>
            <a:r>
              <a:rPr lang="it-IT" sz="2400" dirty="0" smtClean="0">
                <a:solidFill>
                  <a:srgbClr val="FF0000"/>
                </a:solidFill>
                <a:latin typeface="Comic Sans MS" panose="030F0702030302020204" pitchFamily="66" charset="0"/>
              </a:rPr>
              <a:t>steppa</a:t>
            </a:r>
            <a:r>
              <a:rPr lang="it-IT" sz="2400" dirty="0" smtClean="0">
                <a:latin typeface="Comic Sans MS" panose="030F0702030302020204" pitchFamily="66" charset="0"/>
              </a:rPr>
              <a:t>. È la zona più popolosa della Russia.</a:t>
            </a:r>
            <a:endParaRPr lang="it-IT" sz="2400" dirty="0">
              <a:latin typeface="Comic Sans MS" panose="030F0702030302020204" pitchFamily="66" charset="0"/>
            </a:endParaRP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5742" y="365125"/>
            <a:ext cx="5193323" cy="346221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643" y="3151161"/>
            <a:ext cx="5528604" cy="3515165"/>
          </a:xfrm>
          <a:prstGeom prst="rect">
            <a:avLst/>
          </a:prstGeom>
        </p:spPr>
      </p:pic>
    </p:spTree>
    <p:extLst>
      <p:ext uri="{BB962C8B-B14F-4D97-AF65-F5344CB8AC3E}">
        <p14:creationId xmlns:p14="http://schemas.microsoft.com/office/powerpoint/2010/main" val="2840082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2368" y="5373223"/>
            <a:ext cx="11324493" cy="1325563"/>
          </a:xfrm>
        </p:spPr>
        <p:txBody>
          <a:bodyPr>
            <a:normAutofit/>
          </a:bodyPr>
          <a:lstStyle/>
          <a:p>
            <a:pPr algn="just"/>
            <a:r>
              <a:rPr lang="it-IT" sz="2400" dirty="0" smtClean="0">
                <a:latin typeface="Comic Sans MS" panose="030F0702030302020204" pitchFamily="66" charset="0"/>
              </a:rPr>
              <a:t>Durante le notti bianche, intorno al solstizio d’estate, si assiste al sole di mezzanotte; il crepuscolo dura solo un paio d’ore. Le più famose sono le notti bianche di San Pietroburgo.</a:t>
            </a:r>
            <a:endParaRPr lang="it-IT" sz="2400" dirty="0">
              <a:latin typeface="Comic Sans MS" panose="030F0702030302020204" pitchFamily="66"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368" y="422030"/>
            <a:ext cx="4901131" cy="3109155"/>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837" y="422030"/>
            <a:ext cx="6182821" cy="4631495"/>
          </a:xfrm>
          <a:prstGeom prst="rect">
            <a:avLst/>
          </a:prstGeom>
        </p:spPr>
      </p:pic>
    </p:spTree>
    <p:extLst>
      <p:ext uri="{BB962C8B-B14F-4D97-AF65-F5344CB8AC3E}">
        <p14:creationId xmlns:p14="http://schemas.microsoft.com/office/powerpoint/2010/main" val="414127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93896"/>
            <a:ext cx="10515600" cy="949293"/>
          </a:xfrm>
        </p:spPr>
        <p:txBody>
          <a:bodyPr/>
          <a:lstStyle/>
          <a:p>
            <a:pPr algn="ctr"/>
            <a:r>
              <a:rPr lang="it-IT" dirty="0" smtClean="0">
                <a:latin typeface="Comic Sans MS" panose="030F0702030302020204" pitchFamily="66" charset="0"/>
              </a:rPr>
              <a:t>Economia</a:t>
            </a:r>
            <a:endParaRPr lang="it-IT" dirty="0">
              <a:latin typeface="Comic Sans MS" panose="030F0702030302020204" pitchFamily="66" charset="0"/>
            </a:endParaRPr>
          </a:p>
        </p:txBody>
      </p:sp>
      <p:sp>
        <p:nvSpPr>
          <p:cNvPr id="3" name="Segnaposto contenuto 2"/>
          <p:cNvSpPr>
            <a:spLocks noGrp="1"/>
          </p:cNvSpPr>
          <p:nvPr>
            <p:ph idx="1"/>
          </p:nvPr>
        </p:nvSpPr>
        <p:spPr>
          <a:xfrm>
            <a:off x="838200" y="1043189"/>
            <a:ext cx="5060323" cy="5550794"/>
          </a:xfrm>
        </p:spPr>
        <p:txBody>
          <a:bodyPr>
            <a:normAutofit lnSpcReduction="10000"/>
          </a:bodyPr>
          <a:lstStyle/>
          <a:p>
            <a:pPr algn="just"/>
            <a:r>
              <a:rPr lang="it-IT" sz="2000" dirty="0" smtClean="0">
                <a:latin typeface="Comic Sans MS" panose="030F0702030302020204" pitchFamily="66" charset="0"/>
              </a:rPr>
              <a:t>Crescita economica soprattutto a partire dal XXI secolo, grazie a:</a:t>
            </a:r>
          </a:p>
          <a:p>
            <a:pPr lvl="1"/>
            <a:r>
              <a:rPr lang="it-IT" sz="1800" dirty="0" smtClean="0">
                <a:solidFill>
                  <a:srgbClr val="FF0000"/>
                </a:solidFill>
                <a:latin typeface="Comic Sans MS" panose="030F0702030302020204" pitchFamily="66" charset="0"/>
              </a:rPr>
              <a:t>Maggiore stabilità politica;</a:t>
            </a:r>
          </a:p>
          <a:p>
            <a:pPr lvl="1"/>
            <a:r>
              <a:rPr lang="it-IT" sz="1800" dirty="0" smtClean="0">
                <a:solidFill>
                  <a:srgbClr val="FF0000"/>
                </a:solidFill>
                <a:latin typeface="Comic Sans MS" panose="030F0702030302020204" pitchFamily="66" charset="0"/>
              </a:rPr>
              <a:t>Crescita del mercato interno.</a:t>
            </a:r>
            <a:endParaRPr lang="it-IT" sz="1800" dirty="0">
              <a:solidFill>
                <a:srgbClr val="FF0000"/>
              </a:solidFill>
              <a:latin typeface="Comic Sans MS" panose="030F0702030302020204" pitchFamily="66" charset="0"/>
            </a:endParaRPr>
          </a:p>
          <a:p>
            <a:pPr lvl="1"/>
            <a:endParaRPr lang="it-IT" sz="1800" dirty="0" smtClean="0">
              <a:solidFill>
                <a:srgbClr val="FF0000"/>
              </a:solidFill>
              <a:latin typeface="Comic Sans MS" panose="030F0702030302020204" pitchFamily="66" charset="0"/>
            </a:endParaRPr>
          </a:p>
          <a:p>
            <a:pPr algn="just"/>
            <a:r>
              <a:rPr lang="it-IT" sz="1800" dirty="0">
                <a:latin typeface="Comic Sans MS" panose="030F0702030302020204" pitchFamily="66" charset="0"/>
              </a:rPr>
              <a:t>Petrolio, gas naturale, metalli, e legname rappresentano oltre il 80% delle esportazioni russe </a:t>
            </a:r>
            <a:r>
              <a:rPr lang="it-IT" sz="1800" dirty="0" smtClean="0">
                <a:latin typeface="Comic Sans MS" panose="030F0702030302020204" pitchFamily="66" charset="0"/>
              </a:rPr>
              <a:t>all'estero.</a:t>
            </a:r>
          </a:p>
          <a:p>
            <a:pPr algn="just"/>
            <a:endParaRPr lang="it-IT" sz="1800" dirty="0">
              <a:latin typeface="Comic Sans MS" panose="030F0702030302020204" pitchFamily="66" charset="0"/>
            </a:endParaRPr>
          </a:p>
          <a:p>
            <a:pPr algn="just"/>
            <a:r>
              <a:rPr lang="it-IT" sz="1800" dirty="0" smtClean="0">
                <a:latin typeface="Comic Sans MS" panose="030F0702030302020204" pitchFamily="66" charset="0"/>
              </a:rPr>
              <a:t>Moneta: </a:t>
            </a:r>
            <a:r>
              <a:rPr lang="it-IT" sz="1800" dirty="0" smtClean="0">
                <a:solidFill>
                  <a:srgbClr val="FF0000"/>
                </a:solidFill>
                <a:latin typeface="Comic Sans MS" panose="030F0702030302020204" pitchFamily="66" charset="0"/>
              </a:rPr>
              <a:t>Rublo</a:t>
            </a:r>
            <a:r>
              <a:rPr lang="it-IT" sz="1800" dirty="0" smtClean="0">
                <a:latin typeface="Comic Sans MS" panose="030F0702030302020204" pitchFamily="66" charset="0"/>
              </a:rPr>
              <a:t>.</a:t>
            </a:r>
          </a:p>
          <a:p>
            <a:pPr algn="just"/>
            <a:endParaRPr lang="it-IT" sz="1800" dirty="0">
              <a:latin typeface="Comic Sans MS" panose="030F0702030302020204" pitchFamily="66" charset="0"/>
            </a:endParaRPr>
          </a:p>
          <a:p>
            <a:pPr algn="just"/>
            <a:r>
              <a:rPr lang="it-IT" sz="1800" dirty="0" smtClean="0">
                <a:latin typeface="Comic Sans MS" panose="030F0702030302020204" pitchFamily="66" charset="0"/>
              </a:rPr>
              <a:t>Principali problemi:</a:t>
            </a:r>
          </a:p>
          <a:p>
            <a:pPr lvl="1" algn="just"/>
            <a:r>
              <a:rPr lang="it-IT" sz="1800" dirty="0" smtClean="0">
                <a:latin typeface="Comic Sans MS" panose="030F0702030302020204" pitchFamily="66" charset="0"/>
              </a:rPr>
              <a:t>Distribuzione non omogenea della ricchezza;</a:t>
            </a:r>
          </a:p>
          <a:p>
            <a:pPr lvl="1" algn="just"/>
            <a:r>
              <a:rPr lang="it-IT" sz="1800" dirty="0" smtClean="0">
                <a:latin typeface="Comic Sans MS" panose="030F0702030302020204" pitchFamily="66" charset="0"/>
              </a:rPr>
              <a:t>Forti disuguaglianze geografiche;</a:t>
            </a:r>
          </a:p>
          <a:p>
            <a:pPr lvl="1" algn="just"/>
            <a:r>
              <a:rPr lang="it-IT" sz="1800" dirty="0" smtClean="0">
                <a:latin typeface="Comic Sans MS" panose="030F0702030302020204" pitchFamily="66" charset="0"/>
              </a:rPr>
              <a:t>Necessità di ammodernare le infrastrutture;</a:t>
            </a:r>
          </a:p>
          <a:p>
            <a:pPr lvl="1" algn="just"/>
            <a:r>
              <a:rPr lang="it-IT" sz="1800" dirty="0" smtClean="0">
                <a:solidFill>
                  <a:srgbClr val="FF0000"/>
                </a:solidFill>
                <a:latin typeface="Comic Sans MS" panose="030F0702030302020204" pitchFamily="66" charset="0"/>
              </a:rPr>
              <a:t>Corruzione</a:t>
            </a:r>
            <a:r>
              <a:rPr lang="it-IT" sz="1800" dirty="0" smtClean="0">
                <a:latin typeface="Comic Sans MS" panose="030F0702030302020204" pitchFamily="66" charset="0"/>
              </a:rPr>
              <a:t> (II paese più corrotto in Europa dopo l’Ucraina).</a:t>
            </a:r>
          </a:p>
          <a:p>
            <a:pPr lvl="1" algn="just"/>
            <a:endParaRPr lang="it-IT" sz="1400" dirty="0" smtClean="0">
              <a:latin typeface="Comic Sans MS" panose="030F0702030302020204" pitchFamily="66" charset="0"/>
            </a:endParaRPr>
          </a:p>
          <a:p>
            <a:pPr lvl="1" algn="just"/>
            <a:endParaRPr lang="it-IT" sz="1400" dirty="0">
              <a:latin typeface="Comic Sans MS" panose="030F0702030302020204" pitchFamily="66" charset="0"/>
            </a:endParaRPr>
          </a:p>
        </p:txBody>
      </p:sp>
      <p:pic>
        <p:nvPicPr>
          <p:cNvPr id="1026" name="Picture 2" descr="https://upload.wikimedia.org/wikipedia/commons/thumb/0/04/GDP_of_Russia_since_1989.svg/220px-GDP_of_Russia_since_1989.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523" y="1052893"/>
            <a:ext cx="5807169" cy="332592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6284891" y="4572000"/>
            <a:ext cx="5420802" cy="1477328"/>
          </a:xfrm>
          <a:prstGeom prst="rect">
            <a:avLst/>
          </a:prstGeom>
          <a:noFill/>
        </p:spPr>
        <p:txBody>
          <a:bodyPr wrap="square" rtlCol="0">
            <a:spAutoFit/>
          </a:bodyPr>
          <a:lstStyle/>
          <a:p>
            <a:r>
              <a:rPr lang="it-IT" dirty="0" smtClean="0">
                <a:solidFill>
                  <a:schemeClr val="accent5"/>
                </a:solidFill>
                <a:latin typeface="Comic Sans MS" panose="030F0702030302020204" pitchFamily="66" charset="0"/>
              </a:rPr>
              <a:t>A partire dal 2013, cioè dall’inizio della guerra con l’Ucraina, è iniziata una fase di stagnazione.</a:t>
            </a:r>
          </a:p>
          <a:p>
            <a:r>
              <a:rPr lang="it-IT" dirty="0" smtClean="0">
                <a:solidFill>
                  <a:schemeClr val="accent5"/>
                </a:solidFill>
                <a:latin typeface="Comic Sans MS" panose="030F0702030302020204" pitchFamily="66" charset="0"/>
              </a:rPr>
              <a:t>Recentemente la Russia ha iniziato a spostare la sua economia verso la Cina (dopo l’annessione della Crimea).</a:t>
            </a:r>
            <a:endParaRPr lang="it-IT" dirty="0">
              <a:solidFill>
                <a:schemeClr val="accent5"/>
              </a:solidFill>
              <a:latin typeface="Comic Sans MS" panose="030F0702030302020204" pitchFamily="66" charset="0"/>
            </a:endParaRPr>
          </a:p>
        </p:txBody>
      </p:sp>
    </p:spTree>
    <p:extLst>
      <p:ext uri="{BB962C8B-B14F-4D97-AF65-F5344CB8AC3E}">
        <p14:creationId xmlns:p14="http://schemas.microsoft.com/office/powerpoint/2010/main" val="2961441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0"/>
            <a:ext cx="10515600" cy="915035"/>
          </a:xfrm>
        </p:spPr>
        <p:txBody>
          <a:bodyPr>
            <a:normAutofit/>
          </a:bodyPr>
          <a:lstStyle/>
          <a:p>
            <a:pPr algn="ctr"/>
            <a:r>
              <a:rPr lang="it-IT" sz="2800" dirty="0" smtClean="0">
                <a:latin typeface="Comic Sans MS" panose="030F0702030302020204" pitchFamily="66" charset="0"/>
              </a:rPr>
              <a:t>Agricoltura</a:t>
            </a:r>
            <a:endParaRPr lang="it-IT" sz="2800" dirty="0">
              <a:latin typeface="Comic Sans MS" panose="030F0702030302020204" pitchFamily="66" charset="0"/>
            </a:endParaRPr>
          </a:p>
        </p:txBody>
      </p:sp>
      <p:sp>
        <p:nvSpPr>
          <p:cNvPr id="3" name="Segnaposto contenuto 2"/>
          <p:cNvSpPr>
            <a:spLocks noGrp="1"/>
          </p:cNvSpPr>
          <p:nvPr>
            <p:ph idx="1"/>
          </p:nvPr>
        </p:nvSpPr>
        <p:spPr>
          <a:xfrm>
            <a:off x="838200" y="705394"/>
            <a:ext cx="10515600" cy="5471569"/>
          </a:xfrm>
        </p:spPr>
        <p:txBody>
          <a:bodyPr>
            <a:normAutofit/>
          </a:bodyPr>
          <a:lstStyle/>
          <a:p>
            <a:r>
              <a:rPr lang="it-IT" sz="1800" dirty="0">
                <a:latin typeface="Comic Sans MS" panose="030F0702030302020204" pitchFamily="66" charset="0"/>
              </a:rPr>
              <a:t>In Russia, la superficie totale della terra coltivata è stata stimata nel 2005 in 1.237.294 km</a:t>
            </a:r>
            <a:r>
              <a:rPr lang="it-IT" sz="1800" baseline="30000" dirty="0">
                <a:latin typeface="Comic Sans MS" panose="030F0702030302020204" pitchFamily="66" charset="0"/>
              </a:rPr>
              <a:t>2</a:t>
            </a:r>
            <a:r>
              <a:rPr lang="it-IT" sz="1800" dirty="0">
                <a:latin typeface="Comic Sans MS" panose="030F0702030302020204" pitchFamily="66" charset="0"/>
              </a:rPr>
              <a:t>, la quarta più ampia al </a:t>
            </a:r>
            <a:r>
              <a:rPr lang="it-IT" sz="1800" dirty="0" smtClean="0">
                <a:latin typeface="Comic Sans MS" panose="030F0702030302020204" pitchFamily="66" charset="0"/>
              </a:rPr>
              <a:t>mondo.</a:t>
            </a:r>
          </a:p>
          <a:p>
            <a:r>
              <a:rPr lang="it-IT" sz="1800" dirty="0" smtClean="0">
                <a:latin typeface="Comic Sans MS" panose="030F0702030302020204" pitchFamily="66" charset="0"/>
              </a:rPr>
              <a:t>Politica di </a:t>
            </a:r>
            <a:r>
              <a:rPr lang="it-IT" sz="1800" dirty="0" smtClean="0">
                <a:solidFill>
                  <a:srgbClr val="FF0000"/>
                </a:solidFill>
                <a:latin typeface="Comic Sans MS" panose="030F0702030302020204" pitchFamily="66" charset="0"/>
              </a:rPr>
              <a:t>credito agricolo </a:t>
            </a:r>
            <a:r>
              <a:rPr lang="it-IT" sz="1800" dirty="0" smtClean="0">
                <a:latin typeface="Comic Sans MS" panose="030F0702030302020204" pitchFamily="66" charset="0"/>
              </a:rPr>
              <a:t>in sostegno di:</a:t>
            </a:r>
          </a:p>
          <a:p>
            <a:pPr lvl="1" algn="just"/>
            <a:r>
              <a:rPr lang="it-IT" sz="1800" dirty="0" smtClean="0">
                <a:latin typeface="Comic Sans MS" panose="030F0702030302020204" pitchFamily="66" charset="0"/>
              </a:rPr>
              <a:t>Singoli agricoltori, che si concentrano soprattutto nella produzione di </a:t>
            </a:r>
            <a:r>
              <a:rPr lang="it-IT" sz="1800" dirty="0" smtClean="0">
                <a:solidFill>
                  <a:srgbClr val="FF0000"/>
                </a:solidFill>
                <a:latin typeface="Comic Sans MS" panose="030F0702030302020204" pitchFamily="66" charset="0"/>
              </a:rPr>
              <a:t>patate</a:t>
            </a:r>
            <a:r>
              <a:rPr lang="it-IT" sz="1800" dirty="0" smtClean="0">
                <a:latin typeface="Comic Sans MS" panose="030F0702030302020204" pitchFamily="66" charset="0"/>
              </a:rPr>
              <a:t>, </a:t>
            </a:r>
            <a:r>
              <a:rPr lang="it-IT" sz="1800" dirty="0" smtClean="0">
                <a:solidFill>
                  <a:srgbClr val="FF0000"/>
                </a:solidFill>
                <a:latin typeface="Comic Sans MS" panose="030F0702030302020204" pitchFamily="66" charset="0"/>
              </a:rPr>
              <a:t>verdura</a:t>
            </a:r>
            <a:r>
              <a:rPr lang="it-IT" sz="1800" dirty="0" smtClean="0">
                <a:latin typeface="Comic Sans MS" panose="030F0702030302020204" pitchFamily="66" charset="0"/>
              </a:rPr>
              <a:t> e </a:t>
            </a:r>
            <a:r>
              <a:rPr lang="it-IT" sz="1800" dirty="0" smtClean="0">
                <a:solidFill>
                  <a:srgbClr val="FF0000"/>
                </a:solidFill>
                <a:latin typeface="Comic Sans MS" panose="030F0702030302020204" pitchFamily="66" charset="0"/>
              </a:rPr>
              <a:t>frutta</a:t>
            </a:r>
            <a:r>
              <a:rPr lang="it-IT" sz="1800" dirty="0" smtClean="0">
                <a:latin typeface="Comic Sans MS" panose="030F0702030302020204" pitchFamily="66" charset="0"/>
              </a:rPr>
              <a:t>;</a:t>
            </a:r>
          </a:p>
          <a:p>
            <a:pPr lvl="1" algn="just"/>
            <a:r>
              <a:rPr lang="it-IT" sz="1800" dirty="0" smtClean="0">
                <a:latin typeface="Comic Sans MS" panose="030F0702030302020204" pitchFamily="66" charset="0"/>
              </a:rPr>
              <a:t>Aziende agricole private, derivate dai </a:t>
            </a:r>
            <a:r>
              <a:rPr lang="it-IT" sz="1800" dirty="0" smtClean="0">
                <a:solidFill>
                  <a:srgbClr val="FF0000"/>
                </a:solidFill>
                <a:latin typeface="Comic Sans MS" panose="030F0702030302020204" pitchFamily="66" charset="0"/>
              </a:rPr>
              <a:t>Kolchoz</a:t>
            </a:r>
            <a:r>
              <a:rPr lang="it-IT" sz="1800" dirty="0" smtClean="0">
                <a:latin typeface="Comic Sans MS" panose="030F0702030302020204" pitchFamily="66" charset="0"/>
              </a:rPr>
              <a:t>, che si concentrano sulla produzione del </a:t>
            </a:r>
            <a:r>
              <a:rPr lang="it-IT" sz="1800" dirty="0" smtClean="0">
                <a:solidFill>
                  <a:srgbClr val="FF0000"/>
                </a:solidFill>
                <a:latin typeface="Comic Sans MS" panose="030F0702030302020204" pitchFamily="66" charset="0"/>
              </a:rPr>
              <a:t>grano</a:t>
            </a:r>
            <a:r>
              <a:rPr lang="it-IT" sz="1800" dirty="0" smtClean="0">
                <a:latin typeface="Comic Sans MS" panose="030F0702030302020204" pitchFamily="66" charset="0"/>
              </a:rPr>
              <a:t> e sull’</a:t>
            </a:r>
            <a:r>
              <a:rPr lang="it-IT" sz="1800" dirty="0" smtClean="0">
                <a:solidFill>
                  <a:srgbClr val="FF0000"/>
                </a:solidFill>
                <a:latin typeface="Comic Sans MS" panose="030F0702030302020204" pitchFamily="66" charset="0"/>
              </a:rPr>
              <a:t>allevamento</a:t>
            </a:r>
            <a:r>
              <a:rPr lang="it-IT" sz="1800" dirty="0" smtClean="0">
                <a:latin typeface="Comic Sans MS" panose="030F0702030302020204" pitchFamily="66" charset="0"/>
              </a:rPr>
              <a:t>.</a:t>
            </a:r>
          </a:p>
          <a:p>
            <a:r>
              <a:rPr lang="it-IT" sz="1800" dirty="0" smtClean="0">
                <a:latin typeface="Comic Sans MS" panose="030F0702030302020204" pitchFamily="66" charset="0"/>
              </a:rPr>
              <a:t>Terzo esportatore al mondo di grano dopo Europa e Usa.</a:t>
            </a:r>
          </a:p>
          <a:p>
            <a:pPr algn="just"/>
            <a:r>
              <a:rPr lang="it-IT" sz="1800" dirty="0" smtClean="0">
                <a:latin typeface="Comic Sans MS" panose="030F0702030302020204" pitchFamily="66" charset="0"/>
              </a:rPr>
              <a:t>La Russia si affaccia su tre oceani: contribuisce </a:t>
            </a:r>
            <a:r>
              <a:rPr lang="it-IT" sz="1800" dirty="0" smtClean="0">
                <a:latin typeface="Comic Sans MS" panose="030F0702030302020204" pitchFamily="66" charset="0"/>
              </a:rPr>
              <a:t>all’</a:t>
            </a:r>
            <a:r>
              <a:rPr lang="it-IT" sz="1800" dirty="0" err="1" smtClean="0">
                <a:latin typeface="Comic Sans MS" panose="030F0702030302020204" pitchFamily="66" charset="0"/>
              </a:rPr>
              <a:t>approvviggionamento</a:t>
            </a:r>
            <a:r>
              <a:rPr lang="it-IT" sz="1800" dirty="0" smtClean="0">
                <a:latin typeface="Comic Sans MS" panose="030F0702030302020204" pitchFamily="66" charset="0"/>
              </a:rPr>
              <a:t> </a:t>
            </a:r>
            <a:r>
              <a:rPr lang="it-IT" sz="1800" dirty="0" smtClean="0">
                <a:latin typeface="Comic Sans MS" panose="030F0702030302020204" pitchFamily="66" charset="0"/>
              </a:rPr>
              <a:t>di pesce a livello mondiale.</a:t>
            </a:r>
          </a:p>
          <a:p>
            <a:pPr algn="just"/>
            <a:r>
              <a:rPr lang="it-IT" sz="1800" dirty="0">
                <a:latin typeface="Comic Sans MS" panose="030F0702030302020204" pitchFamily="66" charset="0"/>
              </a:rPr>
              <a:t>La Russia possiede più di un quinto delle </a:t>
            </a:r>
            <a:r>
              <a:rPr lang="it-IT" sz="1800" dirty="0">
                <a:solidFill>
                  <a:srgbClr val="FF0000"/>
                </a:solidFill>
                <a:latin typeface="Comic Sans MS" panose="030F0702030302020204" pitchFamily="66" charset="0"/>
              </a:rPr>
              <a:t>foreste</a:t>
            </a:r>
            <a:r>
              <a:rPr lang="it-IT" sz="1800" dirty="0">
                <a:latin typeface="Comic Sans MS" panose="030F0702030302020204" pitchFamily="66" charset="0"/>
              </a:rPr>
              <a:t> di tutto il </a:t>
            </a:r>
            <a:r>
              <a:rPr lang="it-IT" sz="1800" dirty="0" smtClean="0">
                <a:latin typeface="Comic Sans MS" panose="030F0702030302020204" pitchFamily="66" charset="0"/>
              </a:rPr>
              <a:t>mondo, ma questo patrimonio è poco utilizzato.</a:t>
            </a:r>
          </a:p>
        </p:txBody>
      </p:sp>
      <p:pic>
        <p:nvPicPr>
          <p:cNvPr id="2052" name="Picture 4" descr="http://www.ilfriuli.it/writable/images/cavi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4398872"/>
            <a:ext cx="3678192" cy="229887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informatrieste.eu/articoli/fp-content/images/caviale_vod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4552" y="4398872"/>
            <a:ext cx="2199572" cy="2199572"/>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7341327" y="4587210"/>
            <a:ext cx="3709852" cy="2031325"/>
          </a:xfrm>
          <a:prstGeom prst="rect">
            <a:avLst/>
          </a:prstGeom>
          <a:noFill/>
        </p:spPr>
        <p:txBody>
          <a:bodyPr wrap="square" rtlCol="0">
            <a:spAutoFit/>
          </a:bodyPr>
          <a:lstStyle/>
          <a:p>
            <a:pPr algn="just"/>
            <a:r>
              <a:rPr lang="it-IT" dirty="0" smtClean="0">
                <a:latin typeface="Comic Sans MS" panose="030F0702030302020204" pitchFamily="66" charset="0"/>
              </a:rPr>
              <a:t>La Russia è famosa anche per la produzione di </a:t>
            </a:r>
            <a:r>
              <a:rPr lang="it-IT" dirty="0" smtClean="0">
                <a:solidFill>
                  <a:srgbClr val="FF0000"/>
                </a:solidFill>
                <a:latin typeface="Comic Sans MS" panose="030F0702030302020204" pitchFamily="66" charset="0"/>
              </a:rPr>
              <a:t>caviale</a:t>
            </a:r>
            <a:r>
              <a:rPr lang="it-IT" dirty="0" smtClean="0">
                <a:latin typeface="Comic Sans MS" panose="030F0702030302020204" pitchFamily="66" charset="0"/>
              </a:rPr>
              <a:t>, estratto dallo storione. Attualmente è proibita la pesca di storione nel Mar Caspio e nel Mar Nero per evitarne l’estinzione. Il caviale più pregiato si chiama Beluga. </a:t>
            </a:r>
            <a:endParaRPr lang="it-IT" dirty="0">
              <a:latin typeface="Comic Sans MS" panose="030F0702030302020204" pitchFamily="66" charset="0"/>
            </a:endParaRPr>
          </a:p>
        </p:txBody>
      </p:sp>
    </p:spTree>
    <p:extLst>
      <p:ext uri="{BB962C8B-B14F-4D97-AF65-F5344CB8AC3E}">
        <p14:creationId xmlns:p14="http://schemas.microsoft.com/office/powerpoint/2010/main" val="418489714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1480</Words>
  <Application>Microsoft Office PowerPoint</Application>
  <PresentationFormat>Widescreen</PresentationFormat>
  <Paragraphs>92</Paragraphs>
  <Slides>21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Calibri</vt:lpstr>
      <vt:lpstr>Calibri Light</vt:lpstr>
      <vt:lpstr>Comic Sans MS</vt:lpstr>
      <vt:lpstr>Tema di Office</vt:lpstr>
      <vt:lpstr>Federazione russa</vt:lpstr>
      <vt:lpstr>Presentazione standard di PowerPoint</vt:lpstr>
      <vt:lpstr>È il paese più vasto del mondo, con una superficie di oltre 17.000.000 km².  È suddivisa in Russia europea ed asiatica dalla catena montuosa degli Urali. Il territorio  caratterizzato prevalentemente da pianure e modesti rilievi. La vetta più alta è il monte Elbrus (5642 m.) nel Caucaso.   I rilievi sono concentrati nelle parti periferiche della Russia, come la penisola di Kamcatka, nell’estremo oriente, con vette che superano i 5000 m.  </vt:lpstr>
      <vt:lpstr>Presentazione standard di PowerPoint</vt:lpstr>
      <vt:lpstr>Lungo le coste settentrionali, bagnate dal mar Glaciale Artico, il clima è polare o subpolare. La vegetazione tipica è la tundra. Qui si assiste alle notti bianche.</vt:lpstr>
      <vt:lpstr>Procedendo verso sud, la tundra si trasforma in taiga, con un clima continentale secco e rigido, detto subartico, con forti escursioni termiche. La taiga russa raggiunge la grandezza degli USA.</vt:lpstr>
      <vt:lpstr>Durante le notti bianche, intorno al solstizio d’estate, si assiste al sole di mezzanotte; il crepuscolo dura solo un paio d’ore. Le più famose sono le notti bianche di San Pietroburgo.</vt:lpstr>
      <vt:lpstr>Economia</vt:lpstr>
      <vt:lpstr>Agricoltura</vt:lpstr>
      <vt:lpstr>Fonti di Energia</vt:lpstr>
      <vt:lpstr>Presentazione standard di PowerPoint</vt:lpstr>
      <vt:lpstr>Industria</vt:lpstr>
      <vt:lpstr>Esplorazione dello spazio</vt:lpstr>
      <vt:lpstr>Presentazione standard di PowerPoint</vt:lpstr>
      <vt:lpstr>La transiberiana</vt:lpstr>
      <vt:lpstr>Ordinamento politico</vt:lpstr>
      <vt:lpstr>Popolazione</vt:lpstr>
      <vt:lpstr>Storia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Federazione russa</dc:title>
  <dc:creator>Valentina Bertazzoli</dc:creator>
  <cp:lastModifiedBy>Valentina Bertazzoli</cp:lastModifiedBy>
  <cp:revision>37</cp:revision>
  <dcterms:created xsi:type="dcterms:W3CDTF">2015-09-15T16:16:04Z</dcterms:created>
  <dcterms:modified xsi:type="dcterms:W3CDTF">2015-10-08T16:26:55Z</dcterms:modified>
</cp:coreProperties>
</file>